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x="24384000" cy="13716000"/>
  <p:notesSz cx="6858000" cy="9144000"/>
  <p:embeddedFontLst>
    <p:embeddedFont>
      <p:font typeface="Berlin Sans FB Demi Bold" charset="1" panose="020E0802020502020306"/>
      <p:regular r:id="rId35"/>
    </p:embeddedFont>
    <p:embeddedFont>
      <p:font typeface="Encode Sans" charset="1" panose="00000000000000000000"/>
      <p:regular r:id="rId36"/>
    </p:embeddedFont>
    <p:embeddedFont>
      <p:font typeface="Encode Sans Medium" charset="1" panose="00000000000000000000"/>
      <p:regular r:id="rId37"/>
    </p:embeddedFont>
    <p:embeddedFont>
      <p:font typeface="Encode Sans Bold" charset="1" panose="00000000000000000000"/>
      <p:regular r:id="rId38"/>
    </p:embeddedFont>
    <p:embeddedFont>
      <p:font typeface="Encode Sans SemiCondensed Bold" charset="1" panose="00000000000000000000"/>
      <p:regular r:id="rId39"/>
    </p:embeddedFont>
    <p:embeddedFont>
      <p:font typeface="Open Sans" charset="1" panose="020B0606030504020204"/>
      <p:regular r:id="rId40"/>
    </p:embeddedFont>
    <p:embeddedFont>
      <p:font typeface="Encode Sans SemiCondensed" charset="1" panose="00000000000000000000"/>
      <p:regular r:id="rId41"/>
    </p:embeddedFont>
    <p:embeddedFont>
      <p:font typeface="Encode Sans SemiCondensed Light" charset="1" panose="00000000000000000000"/>
      <p:regular r:id="rId42"/>
    </p:embeddedFont>
    <p:embeddedFont>
      <p:font typeface="Open Sans Bold" charset="1" panose="020B0806030504020204"/>
      <p:regular r:id="rId43"/>
    </p:embeddedFont>
    <p:embeddedFont>
      <p:font typeface="Open Sans Italics" charset="1" panose="020B0606030504020204"/>
      <p:regular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slides/slide9.xml" Type="http://schemas.openxmlformats.org/officeDocument/2006/relationships/slide"/><Relationship Id="rId15" Target="slides/slide10.xml" Type="http://schemas.openxmlformats.org/officeDocument/2006/relationships/slide"/><Relationship Id="rId16" Target="slides/slide11.xml" Type="http://schemas.openxmlformats.org/officeDocument/2006/relationships/slide"/><Relationship Id="rId17" Target="slides/slide12.xml" Type="http://schemas.openxmlformats.org/officeDocument/2006/relationships/slide"/><Relationship Id="rId18" Target="slides/slide13.xml" Type="http://schemas.openxmlformats.org/officeDocument/2006/relationships/slide"/><Relationship Id="rId19" Target="slides/slide14.xml" Type="http://schemas.openxmlformats.org/officeDocument/2006/relationships/slide"/><Relationship Id="rId2" Target="presProps.xml" Type="http://schemas.openxmlformats.org/officeDocument/2006/relationships/presProps"/><Relationship Id="rId20" Target="slides/slide15.xml" Type="http://schemas.openxmlformats.org/officeDocument/2006/relationships/slide"/><Relationship Id="rId21" Target="slides/slide16.xml" Type="http://schemas.openxmlformats.org/officeDocument/2006/relationships/slide"/><Relationship Id="rId22" Target="slides/slide17.xml" Type="http://schemas.openxmlformats.org/officeDocument/2006/relationships/slide"/><Relationship Id="rId23" Target="slides/slide18.xml" Type="http://schemas.openxmlformats.org/officeDocument/2006/relationships/slide"/><Relationship Id="rId24" Target="slides/slide19.xml" Type="http://schemas.openxmlformats.org/officeDocument/2006/relationships/slide"/><Relationship Id="rId25" Target="slides/slide20.xml" Type="http://schemas.openxmlformats.org/officeDocument/2006/relationships/slide"/><Relationship Id="rId26" Target="slides/slide21.xml" Type="http://schemas.openxmlformats.org/officeDocument/2006/relationships/slide"/><Relationship Id="rId27" Target="slides/slide22.xml" Type="http://schemas.openxmlformats.org/officeDocument/2006/relationships/slide"/><Relationship Id="rId28" Target="slides/slide23.xml" Type="http://schemas.openxmlformats.org/officeDocument/2006/relationships/slide"/><Relationship Id="rId29" Target="slides/slide24.xml" Type="http://schemas.openxmlformats.org/officeDocument/2006/relationships/slide"/><Relationship Id="rId3" Target="viewProps.xml" Type="http://schemas.openxmlformats.org/officeDocument/2006/relationships/viewProps"/><Relationship Id="rId30" Target="slides/slide25.xml" Type="http://schemas.openxmlformats.org/officeDocument/2006/relationships/slide"/><Relationship Id="rId31" Target="slides/slide26.xml" Type="http://schemas.openxmlformats.org/officeDocument/2006/relationships/slide"/><Relationship Id="rId32" Target="slides/slide27.xml" Type="http://schemas.openxmlformats.org/officeDocument/2006/relationships/slide"/><Relationship Id="rId33" Target="slides/slide28.xml" Type="http://schemas.openxmlformats.org/officeDocument/2006/relationships/slide"/><Relationship Id="rId34" Target="slides/slide29.xml" Type="http://schemas.openxmlformats.org/officeDocument/2006/relationships/slide"/><Relationship Id="rId35" Target="fonts/font35.fntdata" Type="http://schemas.openxmlformats.org/officeDocument/2006/relationships/font"/><Relationship Id="rId36" Target="fonts/font36.fntdata" Type="http://schemas.openxmlformats.org/officeDocument/2006/relationships/font"/><Relationship Id="rId37" Target="fonts/font37.fntdata" Type="http://schemas.openxmlformats.org/officeDocument/2006/relationships/font"/><Relationship Id="rId38" Target="fonts/font38.fntdata" Type="http://schemas.openxmlformats.org/officeDocument/2006/relationships/font"/><Relationship Id="rId39" Target="fonts/font39.fntdata" Type="http://schemas.openxmlformats.org/officeDocument/2006/relationships/font"/><Relationship Id="rId4" Target="theme/theme1.xml" Type="http://schemas.openxmlformats.org/officeDocument/2006/relationships/theme"/><Relationship Id="rId40" Target="fonts/font40.fntdata" Type="http://schemas.openxmlformats.org/officeDocument/2006/relationships/font"/><Relationship Id="rId41" Target="fonts/font41.fntdata" Type="http://schemas.openxmlformats.org/officeDocument/2006/relationships/font"/><Relationship Id="rId42" Target="fonts/font42.fntdata" Type="http://schemas.openxmlformats.org/officeDocument/2006/relationships/font"/><Relationship Id="rId43" Target="fonts/font43.fntdata" Type="http://schemas.openxmlformats.org/officeDocument/2006/relationships/font"/><Relationship Id="rId44" Target="fonts/font44.fntdata" Type="http://schemas.openxmlformats.org/officeDocument/2006/relationships/font"/><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1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10" Target="../media/image9.png" Type="http://schemas.openxmlformats.org/officeDocument/2006/relationships/image"/><Relationship Id="rId11" Target="../media/image10.png" Type="http://schemas.openxmlformats.org/officeDocument/2006/relationships/image"/><Relationship Id="rId12" Target="../media/image11.png" Type="http://schemas.openxmlformats.org/officeDocument/2006/relationships/image"/><Relationship Id="rId13" Target="../media/image12.png" Type="http://schemas.openxmlformats.org/officeDocument/2006/relationships/image"/><Relationship Id="rId14" Target="../media/image13.png" Type="http://schemas.openxmlformats.org/officeDocument/2006/relationships/image"/><Relationship Id="rId15" Target="../media/image14.jpeg" Type="http://schemas.openxmlformats.org/officeDocument/2006/relationships/image"/><Relationship Id="rId16" Target="../media/image15.png" Type="http://schemas.openxmlformats.org/officeDocument/2006/relationships/image"/><Relationship Id="rId17" Target="../media/image16.png" Type="http://schemas.openxmlformats.org/officeDocument/2006/relationships/image"/><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 Id="rId6" Target="../media/image5.png" Type="http://schemas.openxmlformats.org/officeDocument/2006/relationships/image"/><Relationship Id="rId7" Target="../media/image6.png" Type="http://schemas.openxmlformats.org/officeDocument/2006/relationships/image"/><Relationship Id="rId8" Target="../media/image7.png" Type="http://schemas.openxmlformats.org/officeDocument/2006/relationships/image"/><Relationship Id="rId9" Target="../media/image8.png" Type="http://schemas.openxmlformats.org/officeDocument/2006/relationships/image"/></Relationships>
</file>

<file path=ppt/slides/_rels/slide20.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5.xml.rels><?xml version="1.0" encoding="UTF-8" standalone="yes"?><Relationships xmlns="http://schemas.openxmlformats.org/package/2006/relationships"><Relationship Id="rId1" Target="../slideLayouts/slideLayout7.xml" Type="http://schemas.openxmlformats.org/officeDocument/2006/relationships/slideLayout"/></Relationships>
</file>

<file path=ppt/slides/_rels/slide2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2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_rels/slide9.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FC526"/>
        </a:solidFill>
      </p:bgPr>
    </p:bg>
    <p:spTree>
      <p:nvGrpSpPr>
        <p:cNvPr id="1" name=""/>
        <p:cNvGrpSpPr/>
        <p:nvPr/>
      </p:nvGrpSpPr>
      <p:grpSpPr>
        <a:xfrm>
          <a:off x="0" y="0"/>
          <a:ext cx="0" cy="0"/>
          <a:chOff x="0" y="0"/>
          <a:chExt cx="0" cy="0"/>
        </a:xfrm>
      </p:grpSpPr>
      <p:grpSp>
        <p:nvGrpSpPr>
          <p:cNvPr name="Group 2" id="2"/>
          <p:cNvGrpSpPr/>
          <p:nvPr/>
        </p:nvGrpSpPr>
        <p:grpSpPr>
          <a:xfrm rot="0">
            <a:off x="1988954" y="2698924"/>
            <a:ext cx="20406093" cy="7438302"/>
            <a:chOff x="0" y="0"/>
            <a:chExt cx="27208123" cy="9917736"/>
          </a:xfrm>
        </p:grpSpPr>
        <p:sp>
          <p:nvSpPr>
            <p:cNvPr name="Freeform 3" id="3"/>
            <p:cNvSpPr/>
            <p:nvPr/>
          </p:nvSpPr>
          <p:spPr>
            <a:xfrm flipH="false" flipV="false" rot="0">
              <a:off x="0" y="0"/>
              <a:ext cx="7842257" cy="7882513"/>
            </a:xfrm>
            <a:custGeom>
              <a:avLst/>
              <a:gdLst/>
              <a:ahLst/>
              <a:cxnLst/>
              <a:rect r="r" b="b" t="t" l="l"/>
              <a:pathLst>
                <a:path h="7882513" w="7842257">
                  <a:moveTo>
                    <a:pt x="0" y="0"/>
                  </a:moveTo>
                  <a:lnTo>
                    <a:pt x="7842257" y="0"/>
                  </a:lnTo>
                  <a:lnTo>
                    <a:pt x="7842257" y="7882513"/>
                  </a:lnTo>
                  <a:lnTo>
                    <a:pt x="0" y="7882513"/>
                  </a:lnTo>
                  <a:lnTo>
                    <a:pt x="0" y="0"/>
                  </a:lnTo>
                  <a:close/>
                </a:path>
              </a:pathLst>
            </a:custGeom>
            <a:blipFill>
              <a:blip r:embed="rId2"/>
              <a:stretch>
                <a:fillRect l="0" t="0" r="0" b="0"/>
              </a:stretch>
            </a:blipFill>
          </p:spPr>
        </p:sp>
        <p:sp>
          <p:nvSpPr>
            <p:cNvPr name="TextBox 4" id="4"/>
            <p:cNvSpPr txBox="true"/>
            <p:nvPr/>
          </p:nvSpPr>
          <p:spPr>
            <a:xfrm rot="0">
              <a:off x="8459681" y="5432190"/>
              <a:ext cx="18748442" cy="2450323"/>
            </a:xfrm>
            <a:prstGeom prst="rect">
              <a:avLst/>
            </a:prstGeom>
          </p:spPr>
          <p:txBody>
            <a:bodyPr anchor="t" rtlCol="false" tIns="0" lIns="0" bIns="0" rIns="0">
              <a:spAutoFit/>
            </a:bodyPr>
            <a:lstStyle/>
            <a:p>
              <a:pPr algn="l">
                <a:lnSpc>
                  <a:spcPts val="15388"/>
                </a:lnSpc>
              </a:pPr>
              <a:r>
                <a:rPr lang="en-US" b="true" sz="10991" spc="296">
                  <a:solidFill>
                    <a:srgbClr val="241E20"/>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8459681" y="-266700"/>
              <a:ext cx="18748442" cy="2965892"/>
            </a:xfrm>
            <a:prstGeom prst="rect">
              <a:avLst/>
            </a:prstGeom>
          </p:spPr>
          <p:txBody>
            <a:bodyPr anchor="t" rtlCol="false" tIns="0" lIns="0" bIns="0" rIns="0">
              <a:spAutoFit/>
            </a:bodyPr>
            <a:lstStyle/>
            <a:p>
              <a:pPr algn="l">
                <a:lnSpc>
                  <a:spcPts val="18619"/>
                </a:lnSpc>
              </a:pPr>
              <a:r>
                <a:rPr lang="en-US" b="true" sz="13299" spc="359">
                  <a:solidFill>
                    <a:srgbClr val="241E20"/>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8459681" y="1467669"/>
              <a:ext cx="18748442" cy="4976970"/>
            </a:xfrm>
            <a:prstGeom prst="rect">
              <a:avLst/>
            </a:prstGeom>
          </p:spPr>
          <p:txBody>
            <a:bodyPr anchor="t" rtlCol="false" tIns="0" lIns="0" bIns="0" rIns="0">
              <a:spAutoFit/>
            </a:bodyPr>
            <a:lstStyle/>
            <a:p>
              <a:pPr algn="l">
                <a:lnSpc>
                  <a:spcPts val="31296"/>
                </a:lnSpc>
                <a:spcBef>
                  <a:spcPct val="0"/>
                </a:spcBef>
              </a:pPr>
              <a:r>
                <a:rPr lang="en-US" b="true" sz="22354" spc="603">
                  <a:solidFill>
                    <a:srgbClr val="263F91"/>
                  </a:solidFill>
                  <a:latin typeface="Berlin Sans FB Demi Bold"/>
                  <a:ea typeface="Berlin Sans FB Demi Bold"/>
                  <a:cs typeface="Berlin Sans FB Demi Bold"/>
                  <a:sym typeface="Berlin Sans FB Demi Bold"/>
                </a:rPr>
                <a:t>TORONTO </a:t>
              </a:r>
            </a:p>
          </p:txBody>
        </p:sp>
        <p:sp>
          <p:nvSpPr>
            <p:cNvPr name="TextBox 7" id="7"/>
            <p:cNvSpPr txBox="true"/>
            <p:nvPr/>
          </p:nvSpPr>
          <p:spPr>
            <a:xfrm rot="0">
              <a:off x="0" y="8497451"/>
              <a:ext cx="27208123" cy="1052322"/>
            </a:xfrm>
            <a:prstGeom prst="rect">
              <a:avLst/>
            </a:prstGeom>
          </p:spPr>
          <p:txBody>
            <a:bodyPr anchor="t" rtlCol="false" tIns="0" lIns="0" bIns="0" rIns="0">
              <a:spAutoFit/>
            </a:bodyPr>
            <a:lstStyle/>
            <a:p>
              <a:pPr algn="ctr">
                <a:lnSpc>
                  <a:spcPts val="6636"/>
                </a:lnSpc>
              </a:pPr>
              <a:r>
                <a:rPr lang="en-US" sz="4740" spc="127">
                  <a:solidFill>
                    <a:srgbClr val="241E20"/>
                  </a:solidFill>
                  <a:latin typeface="Encode Sans"/>
                  <a:ea typeface="Encode Sans"/>
                  <a:cs typeface="Encode Sans"/>
                  <a:sym typeface="Encode Sans"/>
                </a:rPr>
                <a:t>Gathering Christians to pray for Toronto’s Leaders and our Community</a:t>
              </a:r>
            </a:p>
          </p:txBody>
        </p:sp>
        <p:sp>
          <p:nvSpPr>
            <p:cNvPr name="AutoShape 8" id="8"/>
            <p:cNvSpPr/>
            <p:nvPr/>
          </p:nvSpPr>
          <p:spPr>
            <a:xfrm>
              <a:off x="81145" y="8231088"/>
              <a:ext cx="27045833" cy="0"/>
            </a:xfrm>
            <a:prstGeom prst="line">
              <a:avLst/>
            </a:prstGeom>
            <a:ln cap="flat" w="12700">
              <a:solidFill>
                <a:srgbClr val="000000"/>
              </a:solidFill>
              <a:prstDash val="solid"/>
              <a:headEnd type="none" len="sm" w="sm"/>
              <a:tailEnd type="none" len="sm" w="sm"/>
            </a:ln>
          </p:spPr>
        </p:sp>
        <p:sp>
          <p:nvSpPr>
            <p:cNvPr name="AutoShape 9" id="9"/>
            <p:cNvSpPr/>
            <p:nvPr/>
          </p:nvSpPr>
          <p:spPr>
            <a:xfrm>
              <a:off x="81145" y="9911386"/>
              <a:ext cx="27045833" cy="0"/>
            </a:xfrm>
            <a:prstGeom prst="line">
              <a:avLst/>
            </a:prstGeom>
            <a:ln cap="flat" w="12700">
              <a:solidFill>
                <a:srgbClr val="000000"/>
              </a:solidFill>
              <a:prstDash val="solid"/>
              <a:headEnd type="none" len="sm" w="sm"/>
              <a:tailEnd type="none" len="sm" w="sm"/>
            </a:ln>
          </p:spPr>
        </p:sp>
      </p:grpSp>
      <p:sp>
        <p:nvSpPr>
          <p:cNvPr name="TextBox 10" id="10"/>
          <p:cNvSpPr txBox="true"/>
          <p:nvPr/>
        </p:nvSpPr>
        <p:spPr>
          <a:xfrm rot="0">
            <a:off x="1988954" y="10880176"/>
            <a:ext cx="20406093" cy="952120"/>
          </a:xfrm>
          <a:prstGeom prst="rect">
            <a:avLst/>
          </a:prstGeom>
        </p:spPr>
        <p:txBody>
          <a:bodyPr anchor="t" rtlCol="false" tIns="0" lIns="0" bIns="0" rIns="0">
            <a:spAutoFit/>
          </a:bodyPr>
          <a:lstStyle/>
          <a:p>
            <a:pPr algn="ctr">
              <a:lnSpc>
                <a:spcPts val="7895"/>
              </a:lnSpc>
            </a:pPr>
            <a:r>
              <a:rPr lang="en-US" b="true" sz="5639" spc="5">
                <a:solidFill>
                  <a:srgbClr val="003462"/>
                </a:solidFill>
                <a:latin typeface="Encode Sans Medium"/>
                <a:ea typeface="Encode Sans Medium"/>
                <a:cs typeface="Encode Sans Medium"/>
                <a:sym typeface="Encode Sans Medium"/>
              </a:rPr>
              <a:t>Room Layout: </a:t>
            </a:r>
            <a:r>
              <a:rPr lang="en-US" b="true" sz="5639" spc="5">
                <a:solidFill>
                  <a:srgbClr val="003462"/>
                </a:solidFill>
                <a:latin typeface="Encode Sans Medium"/>
                <a:ea typeface="Encode Sans Medium"/>
                <a:cs typeface="Encode Sans Medium"/>
                <a:sym typeface="Encode Sans Medium"/>
              </a:rPr>
              <a:t>www.torontoprayerbreakfast.com/tables</a:t>
            </a:r>
          </a:p>
        </p:txBody>
      </p:sp>
      <p:sp>
        <p:nvSpPr>
          <p:cNvPr name="TextBox 11" id="11"/>
          <p:cNvSpPr txBox="true"/>
          <p:nvPr/>
        </p:nvSpPr>
        <p:spPr>
          <a:xfrm rot="0">
            <a:off x="0" y="12589874"/>
            <a:ext cx="24384000" cy="663984"/>
          </a:xfrm>
          <a:prstGeom prst="rect">
            <a:avLst/>
          </a:prstGeom>
        </p:spPr>
        <p:txBody>
          <a:bodyPr anchor="t" rtlCol="false" tIns="0" lIns="0" bIns="0" rIns="0">
            <a:spAutoFit/>
          </a:bodyPr>
          <a:lstStyle/>
          <a:p>
            <a:pPr algn="ctr">
              <a:lnSpc>
                <a:spcPts val="5402"/>
              </a:lnSpc>
            </a:pPr>
            <a:r>
              <a:rPr lang="en-US" sz="3858" spc="3">
                <a:solidFill>
                  <a:srgbClr val="000000"/>
                </a:solidFill>
                <a:latin typeface="Encode Sans"/>
                <a:ea typeface="Encode Sans"/>
                <a:cs typeface="Encode Sans"/>
                <a:sym typeface="Encode Sans"/>
              </a:rPr>
              <a:t>Hashtag: #TorontoPrayerBreakfast                                                                      Follow: @TorontoPrayerBreakfast</a:t>
            </a:r>
          </a:p>
        </p:txBody>
      </p:sp>
      <p:sp>
        <p:nvSpPr>
          <p:cNvPr name="TextBox 12" id="12"/>
          <p:cNvSpPr txBox="true"/>
          <p:nvPr/>
        </p:nvSpPr>
        <p:spPr>
          <a:xfrm rot="0">
            <a:off x="1680277" y="749807"/>
            <a:ext cx="21023446" cy="1119761"/>
          </a:xfrm>
          <a:prstGeom prst="rect">
            <a:avLst/>
          </a:prstGeom>
        </p:spPr>
        <p:txBody>
          <a:bodyPr anchor="t" rtlCol="false" tIns="0" lIns="0" bIns="0" rIns="0">
            <a:spAutoFit/>
          </a:bodyPr>
          <a:lstStyle/>
          <a:p>
            <a:pPr algn="l">
              <a:lnSpc>
                <a:spcPts val="9155"/>
              </a:lnSpc>
            </a:pPr>
            <a:r>
              <a:rPr lang="en-US" sz="6539" spc="6">
                <a:solidFill>
                  <a:srgbClr val="263F91"/>
                </a:solidFill>
                <a:latin typeface="Encode Sans"/>
                <a:ea typeface="Encode Sans"/>
                <a:cs typeface="Encode Sans"/>
                <a:sym typeface="Encode Sans"/>
              </a:rPr>
              <a:t>Welcome to</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126564"/>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BUSINESS &amp; MARKETPLACE (cont’d)</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64276" y="3247462"/>
            <a:ext cx="24342405" cy="84962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Provide support and employment opportunities to help families affected by layoffs, housing affordability challenges, food insecurity, and rising costs </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Touch the hearts of those in the marketplace, making them conduits of your blessings as they extend compassion, kindness, and generosity to others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As they operate with integrity and moral excellence, empower them to achieve good success, by your Spirit</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In Jesus name we pray, Amen</a:t>
            </a: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898836" y="1939448"/>
            <a:ext cx="22855269" cy="3321047"/>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FAMILY, YOUTH &amp; COMMUNITY</a:t>
            </a:r>
          </a:p>
          <a:p>
            <a:pPr algn="ctr">
              <a:lnSpc>
                <a:spcPts val="13300"/>
              </a:lnSpc>
            </a:pPr>
            <a:r>
              <a:rPr lang="en-US" sz="9500" spc="9">
                <a:solidFill>
                  <a:srgbClr val="FFC526"/>
                </a:solidFill>
                <a:latin typeface="Encode Sans SemiCondensed"/>
                <a:ea typeface="Encode Sans SemiCondensed"/>
                <a:cs typeface="Encode Sans SemiCondensed"/>
                <a:sym typeface="Encode Sans SemiCondensed"/>
              </a:rPr>
              <a:t>(THEME: LOVE &amp; FORGIVENESS)</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885369" y="6546217"/>
            <a:ext cx="22613262" cy="5055870"/>
          </a:xfrm>
          <a:prstGeom prst="rect">
            <a:avLst/>
          </a:prstGeom>
        </p:spPr>
        <p:txBody>
          <a:bodyPr anchor="t" rtlCol="false" tIns="0" lIns="0" bIns="0" rIns="0">
            <a:spAutoFit/>
          </a:bodyPr>
          <a:lstStyle/>
          <a:p>
            <a:pPr algn="ctr">
              <a:lnSpc>
                <a:spcPts val="10080"/>
              </a:lnSpc>
            </a:pPr>
            <a:r>
              <a:rPr lang="en-US" sz="7200" spc="7">
                <a:solidFill>
                  <a:srgbClr val="FFC526"/>
                </a:solidFill>
                <a:latin typeface="Encode Sans SemiCondensed Light"/>
                <a:ea typeface="Encode Sans SemiCondensed Light"/>
                <a:cs typeface="Encode Sans SemiCondensed Light"/>
                <a:sym typeface="Encode Sans SemiCondensed Light"/>
              </a:rPr>
              <a:t>Scripture Focus </a:t>
            </a:r>
            <a:r>
              <a:rPr lang="en-US" sz="7200" spc="7">
                <a:solidFill>
                  <a:srgbClr val="FFFFFF"/>
                </a:solidFill>
                <a:latin typeface="Encode Sans SemiCondensed Light"/>
                <a:ea typeface="Encode Sans SemiCondensed Light"/>
                <a:cs typeface="Encode Sans SemiCondensed Light"/>
                <a:sym typeface="Encode Sans SemiCondensed Light"/>
              </a:rPr>
              <a:t>– "A new command I give you: Love one another. As I have loved you, so you must love one another.” </a:t>
            </a:r>
          </a:p>
          <a:p>
            <a:pPr algn="ctr">
              <a:lnSpc>
                <a:spcPts val="10080"/>
              </a:lnSpc>
            </a:pPr>
            <a:r>
              <a:rPr lang="en-US" sz="7200" spc="7">
                <a:solidFill>
                  <a:srgbClr val="FFFFFF"/>
                </a:solidFill>
                <a:latin typeface="Encode Sans SemiCondensed Light"/>
                <a:ea typeface="Encode Sans SemiCondensed Light"/>
                <a:cs typeface="Encode Sans SemiCondensed Light"/>
                <a:sym typeface="Encode Sans SemiCondensed Light"/>
              </a:rPr>
              <a:t>John 13:34 (NIV)</a:t>
            </a:r>
          </a:p>
          <a:p>
            <a:pPr algn="ctr">
              <a:lnSpc>
                <a:spcPts val="10080"/>
              </a:lnSpc>
              <a:spcBef>
                <a:spcPct val="0"/>
              </a:spcBef>
            </a:pP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055784"/>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FAMILY, YOUTH &amp; COMMUNITY</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0" y="3055361"/>
            <a:ext cx="23923408" cy="84962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Heavenly Father, we ask for your guidance in strengthening the bonds within our homes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We pray for deeper love, respect, and peace to fill our families, neighbourhoods, and First Nations and Aboriginal communities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Give parents and guardians the patience, wisdom and fortitude to nurture and train their children to become upstanding members of society</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Restore family altars of worship and let our homes be sanctuaries where children are shielded from harm, and free from all forms of abuse</a:t>
            </a: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229751"/>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FAMILY, YOUTH &amp; COMMUNITY (CONT’D)</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303760" y="2234000"/>
            <a:ext cx="23471199" cy="95630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Let forgiveness be the foundation of our relationships and bring healing to those who carry deep wounds, pain, trauma, depression, and anxiety</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Help our youth recognize they are the leaders of tomorrow, and ignite a passion in them to develop the gifts you have given them to make their unique mark in the world</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As we honour the diverse cultural and ethnic backgrounds within our communities, empower us to love one another as you have loved us, by your Spirit  </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In Jesus name we pray, Amen</a:t>
            </a:r>
          </a:p>
        </p:txBody>
      </p:sp>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995122" y="2458120"/>
            <a:ext cx="22855269" cy="3321047"/>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FIRST RESPONDERS &amp; HEALTHCARE </a:t>
            </a:r>
            <a:r>
              <a:rPr lang="en-US" sz="9500" spc="9">
                <a:solidFill>
                  <a:srgbClr val="FFC526"/>
                </a:solidFill>
                <a:latin typeface="Encode Sans SemiCondensed"/>
                <a:ea typeface="Encode Sans SemiCondensed"/>
                <a:cs typeface="Encode Sans SemiCondensed"/>
                <a:sym typeface="Encode Sans SemiCondensed"/>
              </a:rPr>
              <a:t>(THEME: LOVE &amp; FORGIVENESS)</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371600" y="6531883"/>
            <a:ext cx="22102314" cy="5055870"/>
          </a:xfrm>
          <a:prstGeom prst="rect">
            <a:avLst/>
          </a:prstGeom>
        </p:spPr>
        <p:txBody>
          <a:bodyPr anchor="t" rtlCol="false" tIns="0" lIns="0" bIns="0" rIns="0">
            <a:spAutoFit/>
          </a:bodyPr>
          <a:lstStyle/>
          <a:p>
            <a:pPr algn="ctr">
              <a:lnSpc>
                <a:spcPts val="10080"/>
              </a:lnSpc>
            </a:pPr>
            <a:r>
              <a:rPr lang="en-US" sz="7200" spc="7">
                <a:solidFill>
                  <a:srgbClr val="FFC526"/>
                </a:solidFill>
                <a:latin typeface="Encode Sans SemiCondensed Light"/>
                <a:ea typeface="Encode Sans SemiCondensed Light"/>
                <a:cs typeface="Encode Sans SemiCondensed Light"/>
                <a:sym typeface="Encode Sans SemiCondensed Light"/>
              </a:rPr>
              <a:t>Scripture Focus </a:t>
            </a:r>
            <a:r>
              <a:rPr lang="en-US" sz="7200" spc="7">
                <a:solidFill>
                  <a:srgbClr val="FFFFFF"/>
                </a:solidFill>
                <a:latin typeface="Encode Sans SemiCondensed Light"/>
                <a:ea typeface="Encode Sans SemiCondensed Light"/>
                <a:cs typeface="Encode Sans SemiCondensed Light"/>
                <a:sym typeface="Encode Sans SemiCondensed Light"/>
              </a:rPr>
              <a:t>– “Be strong and courageous. Do not be afraid; do not be discouraged, for the LORD your God will be with you wherever you go." </a:t>
            </a:r>
          </a:p>
          <a:p>
            <a:pPr algn="ctr">
              <a:lnSpc>
                <a:spcPts val="10080"/>
              </a:lnSpc>
              <a:spcBef>
                <a:spcPct val="0"/>
              </a:spcBef>
            </a:pPr>
            <a:r>
              <a:rPr lang="en-US" sz="7200" spc="7">
                <a:solidFill>
                  <a:srgbClr val="FFFFFF"/>
                </a:solidFill>
                <a:latin typeface="Encode Sans SemiCondensed Light"/>
                <a:ea typeface="Encode Sans SemiCondensed Light"/>
                <a:cs typeface="Encode Sans SemiCondensed Light"/>
                <a:sym typeface="Encode Sans SemiCondensed Light"/>
              </a:rPr>
              <a:t>Joshua 1:9 (NIV)</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458789"/>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FIRST RESPONDERS &amp; HEALTHCARE </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237707" y="2234000"/>
            <a:ext cx="24621707" cy="95630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Dear Lord, our hearts are filled with gratitude for the dedicated men and women who faithfully serve our city</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Continue to protect our police officers, firefighters, paramedics, other first responders, &amp; healthcare providers who selflessly face danger with courage</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Guard their hearts, encourage their spirits, as their bravery and dedication transform the lives of families in our city</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We ask that your Holy Spirit give them compassion, that they would serve all people with empathy, without bias, and that their actions and words would offer hope and encouragement</a:t>
            </a:r>
          </a:p>
        </p:txBody>
      </p:sp>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388507" y="1891343"/>
            <a:ext cx="24772507" cy="1552569"/>
          </a:xfrm>
          <a:prstGeom prst="rect">
            <a:avLst/>
          </a:prstGeom>
        </p:spPr>
        <p:txBody>
          <a:bodyPr anchor="t" rtlCol="false" tIns="0" lIns="0" bIns="0" rIns="0">
            <a:spAutoFit/>
          </a:bodyPr>
          <a:lstStyle/>
          <a:p>
            <a:pPr algn="ctr">
              <a:lnSpc>
                <a:spcPts val="12600"/>
              </a:lnSpc>
            </a:pPr>
            <a:r>
              <a:rPr lang="en-US" b="true" sz="9000" spc="9">
                <a:solidFill>
                  <a:srgbClr val="FFC526"/>
                </a:solidFill>
                <a:latin typeface="Encode Sans SemiCondensed Bold"/>
                <a:ea typeface="Encode Sans SemiCondensed Bold"/>
                <a:cs typeface="Encode Sans SemiCondensed Bold"/>
                <a:sym typeface="Encode Sans SemiCondensed Bold"/>
              </a:rPr>
              <a:t>FIRST RESPONDERS &amp; HEALTHCARE (cont’d)</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642972" y="3900605"/>
            <a:ext cx="22709548" cy="74294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While they care for others, we ask that you surround their loved ones with your peace, comfort, and strength</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Father, help us all to honour and appreciate the sacrifices and selfless service of these everyday heroes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As they serve and protect, let them feel your presence, empowering them to save lives, by your Spirit</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In Jesus name we pray, Amen</a:t>
            </a:r>
          </a:p>
        </p:txBody>
      </p:sp>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2534961"/>
            <a:ext cx="22855269" cy="3321047"/>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EDUCATION</a:t>
            </a:r>
          </a:p>
          <a:p>
            <a:pPr algn="ctr">
              <a:lnSpc>
                <a:spcPts val="13300"/>
              </a:lnSpc>
            </a:pPr>
            <a:r>
              <a:rPr lang="en-US" sz="9500" spc="9">
                <a:solidFill>
                  <a:srgbClr val="FFC526"/>
                </a:solidFill>
                <a:latin typeface="Encode Sans SemiCondensed"/>
                <a:ea typeface="Encode Sans SemiCondensed"/>
                <a:cs typeface="Encode Sans SemiCondensed"/>
                <a:sym typeface="Encode Sans SemiCondensed"/>
              </a:rPr>
              <a:t> </a:t>
            </a:r>
            <a:r>
              <a:rPr lang="en-US" sz="9500" spc="9">
                <a:solidFill>
                  <a:srgbClr val="FFC526"/>
                </a:solidFill>
                <a:latin typeface="Encode Sans SemiCondensed"/>
                <a:ea typeface="Encode Sans SemiCondensed"/>
                <a:cs typeface="Encode Sans SemiCondensed"/>
                <a:sym typeface="Encode Sans SemiCondensed"/>
              </a:rPr>
              <a:t>(THEME: INSTRUCTION &amp; INSPIRATION)</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371600" y="6724650"/>
            <a:ext cx="22102314" cy="5055870"/>
          </a:xfrm>
          <a:prstGeom prst="rect">
            <a:avLst/>
          </a:prstGeom>
        </p:spPr>
        <p:txBody>
          <a:bodyPr anchor="t" rtlCol="false" tIns="0" lIns="0" bIns="0" rIns="0">
            <a:spAutoFit/>
          </a:bodyPr>
          <a:lstStyle/>
          <a:p>
            <a:pPr algn="ctr">
              <a:lnSpc>
                <a:spcPts val="10080"/>
              </a:lnSpc>
            </a:pPr>
            <a:r>
              <a:rPr lang="en-US" sz="7200" spc="7">
                <a:solidFill>
                  <a:srgbClr val="FFC526"/>
                </a:solidFill>
                <a:latin typeface="Encode Sans SemiCondensed Light"/>
                <a:ea typeface="Encode Sans SemiCondensed Light"/>
                <a:cs typeface="Encode Sans SemiCondensed Light"/>
                <a:sym typeface="Encode Sans SemiCondensed Light"/>
              </a:rPr>
              <a:t>Scripture Focus </a:t>
            </a:r>
            <a:r>
              <a:rPr lang="en-US" sz="7200" spc="7">
                <a:solidFill>
                  <a:srgbClr val="FFFFFF"/>
                </a:solidFill>
                <a:latin typeface="Encode Sans SemiCondensed Light"/>
                <a:ea typeface="Encode Sans SemiCondensed Light"/>
                <a:cs typeface="Encode Sans SemiCondensed Light"/>
                <a:sym typeface="Encode Sans SemiCondensed Light"/>
              </a:rPr>
              <a:t>– “I will instruct you and teach you in the way you should go; I will counsel you with my </a:t>
            </a:r>
          </a:p>
          <a:p>
            <a:pPr algn="ctr">
              <a:lnSpc>
                <a:spcPts val="10080"/>
              </a:lnSpc>
            </a:pPr>
            <a:r>
              <a:rPr lang="en-US" sz="7200" spc="7">
                <a:solidFill>
                  <a:srgbClr val="FFFFFF"/>
                </a:solidFill>
                <a:latin typeface="Encode Sans SemiCondensed Light"/>
                <a:ea typeface="Encode Sans SemiCondensed Light"/>
                <a:cs typeface="Encode Sans SemiCondensed Light"/>
                <a:sym typeface="Encode Sans SemiCondensed Light"/>
              </a:rPr>
              <a:t>loving eye on you.” </a:t>
            </a:r>
          </a:p>
          <a:p>
            <a:pPr algn="ctr">
              <a:lnSpc>
                <a:spcPts val="10080"/>
              </a:lnSpc>
              <a:spcBef>
                <a:spcPct val="0"/>
              </a:spcBef>
            </a:pPr>
            <a:r>
              <a:rPr lang="en-US" sz="7200" spc="7">
                <a:solidFill>
                  <a:srgbClr val="FFFFFF"/>
                </a:solidFill>
                <a:latin typeface="Encode Sans SemiCondensed Light"/>
                <a:ea typeface="Encode Sans SemiCondensed Light"/>
                <a:cs typeface="Encode Sans SemiCondensed Light"/>
                <a:sym typeface="Encode Sans SemiCondensed Light"/>
              </a:rPr>
              <a:t>Psalm 32:8 (NIV)</a:t>
            </a:r>
          </a:p>
        </p:txBody>
      </p:sp>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920238"/>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EDUCATION</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546497" y="3746924"/>
            <a:ext cx="22709548" cy="74294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Abba Father, today we give thanks for the dedicated teachers and all who work in the education sector of our city</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We are grateful for the patience, understanding, and passion you’ve placed in their hearts to guide and nurture the minds of tomorrow</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Give them wisdom, not just for the subjects they teach, but in the moments when they need to encourage, counsel, and guide students through the challenges of life</a:t>
            </a:r>
          </a:p>
        </p:txBody>
      </p:sp>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sp>
        <p:nvSpPr>
          <p:cNvPr name="TextBox 2" id="2"/>
          <p:cNvSpPr txBox="true"/>
          <p:nvPr/>
        </p:nvSpPr>
        <p:spPr>
          <a:xfrm rot="0">
            <a:off x="764365" y="458789"/>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EDUCATION (cont’d)</a:t>
            </a:r>
          </a:p>
        </p:txBody>
      </p:sp>
      <p:sp>
        <p:nvSpPr>
          <p:cNvPr name="TextBox 3" id="3"/>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4" id="4"/>
          <p:cNvSpPr txBox="true"/>
          <p:nvPr/>
        </p:nvSpPr>
        <p:spPr>
          <a:xfrm rot="0">
            <a:off x="-297057" y="2086045"/>
            <a:ext cx="23916691" cy="9868534"/>
          </a:xfrm>
          <a:prstGeom prst="rect">
            <a:avLst/>
          </a:prstGeom>
        </p:spPr>
        <p:txBody>
          <a:bodyPr anchor="t" rtlCol="false" tIns="0" lIns="0" bIns="0" rIns="0">
            <a:spAutoFit/>
          </a:bodyPr>
          <a:lstStyle/>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We pray that the Holy Spirit will help them to recognize the unique needs of each student and give them the grace to meet their diverse academic, psychological, and physical needs</a:t>
            </a:r>
          </a:p>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Let their classrooms be safe spaces for idea generation, informative discussion and self-discovery</a:t>
            </a:r>
          </a:p>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Help us do our part to honour and appreciate our educators who are integral to the success of the next generation</a:t>
            </a:r>
          </a:p>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As you are the greatest teacher, give them your heart and your mind to engage and empower our students, by your Spirit </a:t>
            </a:r>
          </a:p>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In Jesus name we pray, Amen</a:t>
            </a:r>
          </a:p>
        </p:txBody>
      </p:sp>
      <p:grpSp>
        <p:nvGrpSpPr>
          <p:cNvPr name="Group 5" id="5"/>
          <p:cNvGrpSpPr/>
          <p:nvPr/>
        </p:nvGrpSpPr>
        <p:grpSpPr>
          <a:xfrm rot="0">
            <a:off x="174674" y="12280525"/>
            <a:ext cx="3862400" cy="1118983"/>
            <a:chOff x="0" y="0"/>
            <a:chExt cx="5149866" cy="1491977"/>
          </a:xfrm>
        </p:grpSpPr>
        <p:sp>
          <p:nvSpPr>
            <p:cNvPr name="Freeform 6" id="6"/>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7" id="7"/>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8" id="8"/>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9" id="9"/>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331524" y="299637"/>
            <a:ext cx="2246399" cy="2257931"/>
          </a:xfrm>
          <a:custGeom>
            <a:avLst/>
            <a:gdLst/>
            <a:ahLst/>
            <a:cxnLst/>
            <a:rect r="r" b="b" t="t" l="l"/>
            <a:pathLst>
              <a:path h="2257931" w="2246399">
                <a:moveTo>
                  <a:pt x="0" y="0"/>
                </a:moveTo>
                <a:lnTo>
                  <a:pt x="2246400" y="0"/>
                </a:lnTo>
                <a:lnTo>
                  <a:pt x="2246400" y="2257931"/>
                </a:lnTo>
                <a:lnTo>
                  <a:pt x="0" y="2257931"/>
                </a:lnTo>
                <a:lnTo>
                  <a:pt x="0" y="0"/>
                </a:lnTo>
                <a:close/>
              </a:path>
            </a:pathLst>
          </a:custGeom>
          <a:blipFill>
            <a:blip r:embed="rId2"/>
            <a:stretch>
              <a:fillRect l="0" t="0" r="0" b="0"/>
            </a:stretch>
          </a:blipFill>
        </p:spPr>
      </p:sp>
      <p:sp>
        <p:nvSpPr>
          <p:cNvPr name="Freeform 3" id="3"/>
          <p:cNvSpPr/>
          <p:nvPr/>
        </p:nvSpPr>
        <p:spPr>
          <a:xfrm flipH="false" flipV="false" rot="0">
            <a:off x="16255091" y="2994761"/>
            <a:ext cx="4971486" cy="3331063"/>
          </a:xfrm>
          <a:custGeom>
            <a:avLst/>
            <a:gdLst/>
            <a:ahLst/>
            <a:cxnLst/>
            <a:rect r="r" b="b" t="t" l="l"/>
            <a:pathLst>
              <a:path h="3331063" w="4971486">
                <a:moveTo>
                  <a:pt x="0" y="0"/>
                </a:moveTo>
                <a:lnTo>
                  <a:pt x="4971486" y="0"/>
                </a:lnTo>
                <a:lnTo>
                  <a:pt x="4971486" y="3331063"/>
                </a:lnTo>
                <a:lnTo>
                  <a:pt x="0" y="3331063"/>
                </a:lnTo>
                <a:lnTo>
                  <a:pt x="0" y="0"/>
                </a:lnTo>
                <a:close/>
              </a:path>
            </a:pathLst>
          </a:custGeom>
          <a:blipFill>
            <a:blip r:embed="rId3"/>
            <a:stretch>
              <a:fillRect l="0" t="0" r="0" b="0"/>
            </a:stretch>
          </a:blipFill>
        </p:spPr>
      </p:sp>
      <p:sp>
        <p:nvSpPr>
          <p:cNvPr name="Freeform 4" id="4"/>
          <p:cNvSpPr/>
          <p:nvPr/>
        </p:nvSpPr>
        <p:spPr>
          <a:xfrm flipH="false" flipV="false" rot="0">
            <a:off x="5266969" y="3190493"/>
            <a:ext cx="9587696" cy="2939599"/>
          </a:xfrm>
          <a:custGeom>
            <a:avLst/>
            <a:gdLst/>
            <a:ahLst/>
            <a:cxnLst/>
            <a:rect r="r" b="b" t="t" l="l"/>
            <a:pathLst>
              <a:path h="2939599" w="9587696">
                <a:moveTo>
                  <a:pt x="0" y="0"/>
                </a:moveTo>
                <a:lnTo>
                  <a:pt x="9587697" y="0"/>
                </a:lnTo>
                <a:lnTo>
                  <a:pt x="9587697" y="2939599"/>
                </a:lnTo>
                <a:lnTo>
                  <a:pt x="0" y="2939599"/>
                </a:lnTo>
                <a:lnTo>
                  <a:pt x="0" y="0"/>
                </a:lnTo>
                <a:close/>
              </a:path>
            </a:pathLst>
          </a:custGeom>
          <a:blipFill>
            <a:blip r:embed="rId4"/>
            <a:stretch>
              <a:fillRect l="-6052" t="-21991" r="-6578" b="-24030"/>
            </a:stretch>
          </a:blipFill>
        </p:spPr>
      </p:sp>
      <p:sp>
        <p:nvSpPr>
          <p:cNvPr name="Freeform 5" id="5"/>
          <p:cNvSpPr/>
          <p:nvPr/>
        </p:nvSpPr>
        <p:spPr>
          <a:xfrm flipH="false" flipV="false" rot="0">
            <a:off x="17984957" y="7045097"/>
            <a:ext cx="4818445" cy="1728977"/>
          </a:xfrm>
          <a:custGeom>
            <a:avLst/>
            <a:gdLst/>
            <a:ahLst/>
            <a:cxnLst/>
            <a:rect r="r" b="b" t="t" l="l"/>
            <a:pathLst>
              <a:path h="1728977" w="4818445">
                <a:moveTo>
                  <a:pt x="0" y="0"/>
                </a:moveTo>
                <a:lnTo>
                  <a:pt x="4818445" y="0"/>
                </a:lnTo>
                <a:lnTo>
                  <a:pt x="4818445" y="1728977"/>
                </a:lnTo>
                <a:lnTo>
                  <a:pt x="0" y="1728977"/>
                </a:lnTo>
                <a:lnTo>
                  <a:pt x="0" y="0"/>
                </a:lnTo>
                <a:close/>
              </a:path>
            </a:pathLst>
          </a:custGeom>
          <a:blipFill>
            <a:blip r:embed="rId5"/>
            <a:stretch>
              <a:fillRect l="0" t="0" r="0" b="0"/>
            </a:stretch>
          </a:blipFill>
        </p:spPr>
      </p:sp>
      <p:sp>
        <p:nvSpPr>
          <p:cNvPr name="Freeform 6" id="6"/>
          <p:cNvSpPr/>
          <p:nvPr/>
        </p:nvSpPr>
        <p:spPr>
          <a:xfrm flipH="false" flipV="false" rot="0">
            <a:off x="6217384" y="7162997"/>
            <a:ext cx="6784197" cy="1493177"/>
          </a:xfrm>
          <a:custGeom>
            <a:avLst/>
            <a:gdLst/>
            <a:ahLst/>
            <a:cxnLst/>
            <a:rect r="r" b="b" t="t" l="l"/>
            <a:pathLst>
              <a:path h="1493177" w="6784197">
                <a:moveTo>
                  <a:pt x="0" y="0"/>
                </a:moveTo>
                <a:lnTo>
                  <a:pt x="6784197" y="0"/>
                </a:lnTo>
                <a:lnTo>
                  <a:pt x="6784197" y="1493177"/>
                </a:lnTo>
                <a:lnTo>
                  <a:pt x="0" y="1493177"/>
                </a:lnTo>
                <a:lnTo>
                  <a:pt x="0" y="0"/>
                </a:lnTo>
                <a:close/>
              </a:path>
            </a:pathLst>
          </a:custGeom>
          <a:blipFill>
            <a:blip r:embed="rId6"/>
            <a:stretch>
              <a:fillRect l="0" t="0" r="0" b="0"/>
            </a:stretch>
          </a:blipFill>
        </p:spPr>
      </p:sp>
      <p:sp>
        <p:nvSpPr>
          <p:cNvPr name="Freeform 7" id="7"/>
          <p:cNvSpPr/>
          <p:nvPr/>
        </p:nvSpPr>
        <p:spPr>
          <a:xfrm flipH="false" flipV="false" rot="0">
            <a:off x="13538786" y="7045097"/>
            <a:ext cx="3836988" cy="1728977"/>
          </a:xfrm>
          <a:custGeom>
            <a:avLst/>
            <a:gdLst/>
            <a:ahLst/>
            <a:cxnLst/>
            <a:rect r="r" b="b" t="t" l="l"/>
            <a:pathLst>
              <a:path h="1728977" w="3836988">
                <a:moveTo>
                  <a:pt x="0" y="0"/>
                </a:moveTo>
                <a:lnTo>
                  <a:pt x="3836988" y="0"/>
                </a:lnTo>
                <a:lnTo>
                  <a:pt x="3836988" y="1728977"/>
                </a:lnTo>
                <a:lnTo>
                  <a:pt x="0" y="1728977"/>
                </a:lnTo>
                <a:lnTo>
                  <a:pt x="0" y="0"/>
                </a:lnTo>
                <a:close/>
              </a:path>
            </a:pathLst>
          </a:custGeom>
          <a:blipFill>
            <a:blip r:embed="rId7"/>
            <a:stretch>
              <a:fillRect l="0" t="0" r="0" b="0"/>
            </a:stretch>
          </a:blipFill>
        </p:spPr>
      </p:sp>
      <p:sp>
        <p:nvSpPr>
          <p:cNvPr name="Freeform 8" id="8"/>
          <p:cNvSpPr/>
          <p:nvPr/>
        </p:nvSpPr>
        <p:spPr>
          <a:xfrm flipH="false" flipV="false" rot="0">
            <a:off x="835969" y="7132276"/>
            <a:ext cx="4844209" cy="1554620"/>
          </a:xfrm>
          <a:custGeom>
            <a:avLst/>
            <a:gdLst/>
            <a:ahLst/>
            <a:cxnLst/>
            <a:rect r="r" b="b" t="t" l="l"/>
            <a:pathLst>
              <a:path h="1554620" w="4844209">
                <a:moveTo>
                  <a:pt x="0" y="0"/>
                </a:moveTo>
                <a:lnTo>
                  <a:pt x="4844210" y="0"/>
                </a:lnTo>
                <a:lnTo>
                  <a:pt x="4844210" y="1554620"/>
                </a:lnTo>
                <a:lnTo>
                  <a:pt x="0" y="1554620"/>
                </a:lnTo>
                <a:lnTo>
                  <a:pt x="0" y="0"/>
                </a:lnTo>
                <a:close/>
              </a:path>
            </a:pathLst>
          </a:custGeom>
          <a:blipFill>
            <a:blip r:embed="rId8"/>
            <a:stretch>
              <a:fillRect l="0" t="0" r="0" b="0"/>
            </a:stretch>
          </a:blipFill>
        </p:spPr>
      </p:sp>
      <p:sp>
        <p:nvSpPr>
          <p:cNvPr name="Freeform 9" id="9"/>
          <p:cNvSpPr/>
          <p:nvPr/>
        </p:nvSpPr>
        <p:spPr>
          <a:xfrm flipH="false" flipV="false" rot="0">
            <a:off x="1217302" y="9624125"/>
            <a:ext cx="2535995" cy="2535995"/>
          </a:xfrm>
          <a:custGeom>
            <a:avLst/>
            <a:gdLst/>
            <a:ahLst/>
            <a:cxnLst/>
            <a:rect r="r" b="b" t="t" l="l"/>
            <a:pathLst>
              <a:path h="2535995" w="2535995">
                <a:moveTo>
                  <a:pt x="0" y="0"/>
                </a:moveTo>
                <a:lnTo>
                  <a:pt x="2535995" y="0"/>
                </a:lnTo>
                <a:lnTo>
                  <a:pt x="2535995" y="2535995"/>
                </a:lnTo>
                <a:lnTo>
                  <a:pt x="0" y="2535995"/>
                </a:lnTo>
                <a:lnTo>
                  <a:pt x="0" y="0"/>
                </a:lnTo>
                <a:close/>
              </a:path>
            </a:pathLst>
          </a:custGeom>
          <a:blipFill>
            <a:blip r:embed="rId9"/>
            <a:stretch>
              <a:fillRect l="0" t="0" r="0" b="0"/>
            </a:stretch>
          </a:blipFill>
        </p:spPr>
      </p:sp>
      <p:sp>
        <p:nvSpPr>
          <p:cNvPr name="Freeform 10" id="10"/>
          <p:cNvSpPr/>
          <p:nvPr/>
        </p:nvSpPr>
        <p:spPr>
          <a:xfrm flipH="false" flipV="false" rot="0">
            <a:off x="17375774" y="12423189"/>
            <a:ext cx="5828766" cy="900030"/>
          </a:xfrm>
          <a:custGeom>
            <a:avLst/>
            <a:gdLst/>
            <a:ahLst/>
            <a:cxnLst/>
            <a:rect r="r" b="b" t="t" l="l"/>
            <a:pathLst>
              <a:path h="900030" w="5828766">
                <a:moveTo>
                  <a:pt x="0" y="0"/>
                </a:moveTo>
                <a:lnTo>
                  <a:pt x="5828766" y="0"/>
                </a:lnTo>
                <a:lnTo>
                  <a:pt x="5828766" y="900030"/>
                </a:lnTo>
                <a:lnTo>
                  <a:pt x="0" y="900030"/>
                </a:lnTo>
                <a:lnTo>
                  <a:pt x="0" y="0"/>
                </a:lnTo>
                <a:close/>
              </a:path>
            </a:pathLst>
          </a:custGeom>
          <a:blipFill>
            <a:blip r:embed="rId10"/>
            <a:stretch>
              <a:fillRect l="0" t="0" r="0" b="0"/>
            </a:stretch>
          </a:blipFill>
        </p:spPr>
      </p:sp>
      <p:sp>
        <p:nvSpPr>
          <p:cNvPr name="Freeform 11" id="11"/>
          <p:cNvSpPr/>
          <p:nvPr/>
        </p:nvSpPr>
        <p:spPr>
          <a:xfrm flipH="false" flipV="false" rot="0">
            <a:off x="1217302" y="12333161"/>
            <a:ext cx="5071990" cy="1080087"/>
          </a:xfrm>
          <a:custGeom>
            <a:avLst/>
            <a:gdLst/>
            <a:ahLst/>
            <a:cxnLst/>
            <a:rect r="r" b="b" t="t" l="l"/>
            <a:pathLst>
              <a:path h="1080087" w="5071990">
                <a:moveTo>
                  <a:pt x="0" y="0"/>
                </a:moveTo>
                <a:lnTo>
                  <a:pt x="5071989" y="0"/>
                </a:lnTo>
                <a:lnTo>
                  <a:pt x="5071989" y="1080087"/>
                </a:lnTo>
                <a:lnTo>
                  <a:pt x="0" y="1080087"/>
                </a:lnTo>
                <a:lnTo>
                  <a:pt x="0" y="0"/>
                </a:lnTo>
                <a:close/>
              </a:path>
            </a:pathLst>
          </a:custGeom>
          <a:blipFill>
            <a:blip r:embed="rId11"/>
            <a:stretch>
              <a:fillRect l="-4408" t="0" r="-4853" b="0"/>
            </a:stretch>
          </a:blipFill>
        </p:spPr>
      </p:sp>
      <p:sp>
        <p:nvSpPr>
          <p:cNvPr name="Freeform 12" id="12"/>
          <p:cNvSpPr/>
          <p:nvPr/>
        </p:nvSpPr>
        <p:spPr>
          <a:xfrm flipH="false" flipV="false" rot="0">
            <a:off x="4362671" y="9835547"/>
            <a:ext cx="3737823" cy="2113152"/>
          </a:xfrm>
          <a:custGeom>
            <a:avLst/>
            <a:gdLst/>
            <a:ahLst/>
            <a:cxnLst/>
            <a:rect r="r" b="b" t="t" l="l"/>
            <a:pathLst>
              <a:path h="2113152" w="3737823">
                <a:moveTo>
                  <a:pt x="0" y="0"/>
                </a:moveTo>
                <a:lnTo>
                  <a:pt x="3737823" y="0"/>
                </a:lnTo>
                <a:lnTo>
                  <a:pt x="3737823" y="2113151"/>
                </a:lnTo>
                <a:lnTo>
                  <a:pt x="0" y="2113151"/>
                </a:lnTo>
                <a:lnTo>
                  <a:pt x="0" y="0"/>
                </a:lnTo>
                <a:close/>
              </a:path>
            </a:pathLst>
          </a:custGeom>
          <a:blipFill>
            <a:blip r:embed="rId12"/>
            <a:stretch>
              <a:fillRect l="0" t="0" r="0" b="0"/>
            </a:stretch>
          </a:blipFill>
        </p:spPr>
      </p:sp>
      <p:sp>
        <p:nvSpPr>
          <p:cNvPr name="Freeform 13" id="13"/>
          <p:cNvSpPr/>
          <p:nvPr/>
        </p:nvSpPr>
        <p:spPr>
          <a:xfrm flipH="false" flipV="false" rot="0">
            <a:off x="7148356" y="12162214"/>
            <a:ext cx="4812843" cy="1421980"/>
          </a:xfrm>
          <a:custGeom>
            <a:avLst/>
            <a:gdLst/>
            <a:ahLst/>
            <a:cxnLst/>
            <a:rect r="r" b="b" t="t" l="l"/>
            <a:pathLst>
              <a:path h="1421980" w="4812843">
                <a:moveTo>
                  <a:pt x="0" y="0"/>
                </a:moveTo>
                <a:lnTo>
                  <a:pt x="4812843" y="0"/>
                </a:lnTo>
                <a:lnTo>
                  <a:pt x="4812843" y="1421980"/>
                </a:lnTo>
                <a:lnTo>
                  <a:pt x="0" y="1421980"/>
                </a:lnTo>
                <a:lnTo>
                  <a:pt x="0" y="0"/>
                </a:lnTo>
                <a:close/>
              </a:path>
            </a:pathLst>
          </a:custGeom>
          <a:blipFill>
            <a:blip r:embed="rId13"/>
            <a:stretch>
              <a:fillRect l="0" t="0" r="0" b="0"/>
            </a:stretch>
          </a:blipFill>
        </p:spPr>
      </p:sp>
      <p:sp>
        <p:nvSpPr>
          <p:cNvPr name="Freeform 14" id="14"/>
          <p:cNvSpPr/>
          <p:nvPr/>
        </p:nvSpPr>
        <p:spPr>
          <a:xfrm flipH="false" flipV="false" rot="0">
            <a:off x="18544389" y="9854353"/>
            <a:ext cx="3699580" cy="2075540"/>
          </a:xfrm>
          <a:custGeom>
            <a:avLst/>
            <a:gdLst/>
            <a:ahLst/>
            <a:cxnLst/>
            <a:rect r="r" b="b" t="t" l="l"/>
            <a:pathLst>
              <a:path h="2075540" w="3699580">
                <a:moveTo>
                  <a:pt x="0" y="0"/>
                </a:moveTo>
                <a:lnTo>
                  <a:pt x="3699581" y="0"/>
                </a:lnTo>
                <a:lnTo>
                  <a:pt x="3699581" y="2075540"/>
                </a:lnTo>
                <a:lnTo>
                  <a:pt x="0" y="2075540"/>
                </a:lnTo>
                <a:lnTo>
                  <a:pt x="0" y="0"/>
                </a:lnTo>
                <a:close/>
              </a:path>
            </a:pathLst>
          </a:custGeom>
          <a:blipFill>
            <a:blip r:embed="rId14"/>
            <a:stretch>
              <a:fillRect l="0" t="0" r="0" b="0"/>
            </a:stretch>
          </a:blipFill>
        </p:spPr>
      </p:sp>
      <p:sp>
        <p:nvSpPr>
          <p:cNvPr name="Freeform 15" id="15"/>
          <p:cNvSpPr/>
          <p:nvPr/>
        </p:nvSpPr>
        <p:spPr>
          <a:xfrm flipH="false" flipV="false" rot="0">
            <a:off x="12820263" y="12162214"/>
            <a:ext cx="3696446" cy="1421980"/>
          </a:xfrm>
          <a:custGeom>
            <a:avLst/>
            <a:gdLst/>
            <a:ahLst/>
            <a:cxnLst/>
            <a:rect r="r" b="b" t="t" l="l"/>
            <a:pathLst>
              <a:path h="1421980" w="3696446">
                <a:moveTo>
                  <a:pt x="0" y="0"/>
                </a:moveTo>
                <a:lnTo>
                  <a:pt x="3696446" y="0"/>
                </a:lnTo>
                <a:lnTo>
                  <a:pt x="3696446" y="1421980"/>
                </a:lnTo>
                <a:lnTo>
                  <a:pt x="0" y="1421980"/>
                </a:lnTo>
                <a:lnTo>
                  <a:pt x="0" y="0"/>
                </a:lnTo>
                <a:close/>
              </a:path>
            </a:pathLst>
          </a:custGeom>
          <a:blipFill>
            <a:blip r:embed="rId15"/>
            <a:stretch>
              <a:fillRect l="0" t="0" r="0" b="0"/>
            </a:stretch>
          </a:blipFill>
        </p:spPr>
      </p:sp>
      <p:sp>
        <p:nvSpPr>
          <p:cNvPr name="Freeform 16" id="16"/>
          <p:cNvSpPr/>
          <p:nvPr/>
        </p:nvSpPr>
        <p:spPr>
          <a:xfrm flipH="false" flipV="false" rot="0">
            <a:off x="12846325" y="10119377"/>
            <a:ext cx="5088691" cy="1545491"/>
          </a:xfrm>
          <a:custGeom>
            <a:avLst/>
            <a:gdLst/>
            <a:ahLst/>
            <a:cxnLst/>
            <a:rect r="r" b="b" t="t" l="l"/>
            <a:pathLst>
              <a:path h="1545491" w="5088691">
                <a:moveTo>
                  <a:pt x="0" y="0"/>
                </a:moveTo>
                <a:lnTo>
                  <a:pt x="5088690" y="0"/>
                </a:lnTo>
                <a:lnTo>
                  <a:pt x="5088690" y="1545491"/>
                </a:lnTo>
                <a:lnTo>
                  <a:pt x="0" y="1545491"/>
                </a:lnTo>
                <a:lnTo>
                  <a:pt x="0" y="0"/>
                </a:lnTo>
                <a:close/>
              </a:path>
            </a:pathLst>
          </a:custGeom>
          <a:blipFill>
            <a:blip r:embed="rId16"/>
            <a:stretch>
              <a:fillRect l="0" t="0" r="0" b="0"/>
            </a:stretch>
          </a:blipFill>
        </p:spPr>
      </p:sp>
      <p:sp>
        <p:nvSpPr>
          <p:cNvPr name="Freeform 17" id="17"/>
          <p:cNvSpPr/>
          <p:nvPr/>
        </p:nvSpPr>
        <p:spPr>
          <a:xfrm flipH="false" flipV="false" rot="0">
            <a:off x="8552444" y="9789996"/>
            <a:ext cx="3898971" cy="2204252"/>
          </a:xfrm>
          <a:custGeom>
            <a:avLst/>
            <a:gdLst/>
            <a:ahLst/>
            <a:cxnLst/>
            <a:rect r="r" b="b" t="t" l="l"/>
            <a:pathLst>
              <a:path h="2204252" w="3898971">
                <a:moveTo>
                  <a:pt x="0" y="0"/>
                </a:moveTo>
                <a:lnTo>
                  <a:pt x="3898971" y="0"/>
                </a:lnTo>
                <a:lnTo>
                  <a:pt x="3898971" y="2204253"/>
                </a:lnTo>
                <a:lnTo>
                  <a:pt x="0" y="2204253"/>
                </a:lnTo>
                <a:lnTo>
                  <a:pt x="0" y="0"/>
                </a:lnTo>
                <a:close/>
              </a:path>
            </a:pathLst>
          </a:custGeom>
          <a:blipFill>
            <a:blip r:embed="rId17"/>
            <a:stretch>
              <a:fillRect l="0" t="-14524" r="0" b="-13104"/>
            </a:stretch>
          </a:blipFill>
        </p:spPr>
      </p:sp>
      <p:sp>
        <p:nvSpPr>
          <p:cNvPr name="TextBox 18" id="18"/>
          <p:cNvSpPr txBox="true"/>
          <p:nvPr/>
        </p:nvSpPr>
        <p:spPr>
          <a:xfrm rot="0">
            <a:off x="835969" y="3123818"/>
            <a:ext cx="3840474" cy="531368"/>
          </a:xfrm>
          <a:prstGeom prst="rect">
            <a:avLst/>
          </a:prstGeom>
        </p:spPr>
        <p:txBody>
          <a:bodyPr anchor="t" rtlCol="false" tIns="0" lIns="0" bIns="0" rIns="0">
            <a:spAutoFit/>
          </a:bodyPr>
          <a:lstStyle/>
          <a:p>
            <a:pPr algn="l">
              <a:lnSpc>
                <a:spcPts val="4312"/>
              </a:lnSpc>
            </a:pPr>
            <a:r>
              <a:rPr lang="en-US" sz="3080" spc="3">
                <a:solidFill>
                  <a:srgbClr val="000000"/>
                </a:solidFill>
                <a:latin typeface="Encode Sans"/>
                <a:ea typeface="Encode Sans"/>
                <a:cs typeface="Encode Sans"/>
                <a:sym typeface="Encode Sans"/>
              </a:rPr>
              <a:t>Presenting Sponsors:</a:t>
            </a:r>
          </a:p>
        </p:txBody>
      </p:sp>
      <p:sp>
        <p:nvSpPr>
          <p:cNvPr name="TextBox 19" id="19"/>
          <p:cNvSpPr txBox="true"/>
          <p:nvPr/>
        </p:nvSpPr>
        <p:spPr>
          <a:xfrm rot="0">
            <a:off x="13426516" y="98098"/>
            <a:ext cx="10628637" cy="1725646"/>
          </a:xfrm>
          <a:prstGeom prst="rect">
            <a:avLst/>
          </a:prstGeom>
        </p:spPr>
        <p:txBody>
          <a:bodyPr anchor="t" rtlCol="false" tIns="0" lIns="0" bIns="0" rIns="0">
            <a:spAutoFit/>
          </a:bodyPr>
          <a:lstStyle/>
          <a:p>
            <a:pPr algn="l">
              <a:lnSpc>
                <a:spcPts val="14085"/>
              </a:lnSpc>
            </a:pPr>
            <a:r>
              <a:rPr lang="en-US" b="true" sz="10061" spc="241">
                <a:solidFill>
                  <a:srgbClr val="241E20"/>
                </a:solidFill>
                <a:latin typeface="Berlin Sans FB Demi Bold"/>
                <a:ea typeface="Berlin Sans FB Demi Bold"/>
                <a:cs typeface="Berlin Sans FB Demi Bold"/>
                <a:sym typeface="Berlin Sans FB Demi Bold"/>
              </a:rPr>
              <a:t>Prayer Breakfast</a:t>
            </a:r>
          </a:p>
        </p:txBody>
      </p:sp>
      <p:sp>
        <p:nvSpPr>
          <p:cNvPr name="TextBox 20" id="20"/>
          <p:cNvSpPr txBox="true"/>
          <p:nvPr/>
        </p:nvSpPr>
        <p:spPr>
          <a:xfrm rot="0">
            <a:off x="2774213" y="98098"/>
            <a:ext cx="5472706" cy="1725646"/>
          </a:xfrm>
          <a:prstGeom prst="rect">
            <a:avLst/>
          </a:prstGeom>
        </p:spPr>
        <p:txBody>
          <a:bodyPr anchor="t" rtlCol="false" tIns="0" lIns="0" bIns="0" rIns="0">
            <a:spAutoFit/>
          </a:bodyPr>
          <a:lstStyle/>
          <a:p>
            <a:pPr algn="l">
              <a:lnSpc>
                <a:spcPts val="14085"/>
              </a:lnSpc>
            </a:pPr>
            <a:r>
              <a:rPr lang="en-US" b="true" sz="10061" spc="241">
                <a:solidFill>
                  <a:srgbClr val="241E20"/>
                </a:solidFill>
                <a:latin typeface="Berlin Sans FB Demi Bold"/>
                <a:ea typeface="Berlin Sans FB Demi Bold"/>
                <a:cs typeface="Berlin Sans FB Demi Bold"/>
                <a:sym typeface="Berlin Sans FB Demi Bold"/>
              </a:rPr>
              <a:t>The </a:t>
            </a:r>
            <a:r>
              <a:rPr lang="en-US" b="true" sz="10061" spc="241">
                <a:solidFill>
                  <a:srgbClr val="241E20"/>
                </a:solidFill>
                <a:latin typeface="Berlin Sans FB Demi Bold"/>
                <a:ea typeface="Berlin Sans FB Demi Bold"/>
                <a:cs typeface="Berlin Sans FB Demi Bold"/>
                <a:sym typeface="Berlin Sans FB Demi Bold"/>
              </a:rPr>
              <a:t>2025</a:t>
            </a:r>
          </a:p>
        </p:txBody>
      </p:sp>
      <p:sp>
        <p:nvSpPr>
          <p:cNvPr name="TextBox 21" id="21"/>
          <p:cNvSpPr txBox="true"/>
          <p:nvPr/>
        </p:nvSpPr>
        <p:spPr>
          <a:xfrm rot="0">
            <a:off x="8552444" y="98098"/>
            <a:ext cx="4674047" cy="1725644"/>
          </a:xfrm>
          <a:prstGeom prst="rect">
            <a:avLst/>
          </a:prstGeom>
        </p:spPr>
        <p:txBody>
          <a:bodyPr anchor="t" rtlCol="false" tIns="0" lIns="0" bIns="0" rIns="0">
            <a:spAutoFit/>
          </a:bodyPr>
          <a:lstStyle/>
          <a:p>
            <a:pPr algn="l">
              <a:lnSpc>
                <a:spcPts val="14085"/>
              </a:lnSpc>
              <a:spcBef>
                <a:spcPct val="0"/>
              </a:spcBef>
            </a:pPr>
            <a:r>
              <a:rPr lang="en-US" b="true" sz="10061" spc="241">
                <a:solidFill>
                  <a:srgbClr val="263F91"/>
                </a:solidFill>
                <a:latin typeface="Berlin Sans FB Demi Bold"/>
                <a:ea typeface="Berlin Sans FB Demi Bold"/>
                <a:cs typeface="Berlin Sans FB Demi Bold"/>
                <a:sym typeface="Berlin Sans FB Demi Bold"/>
              </a:rPr>
              <a:t>Toronto </a:t>
            </a:r>
          </a:p>
        </p:txBody>
      </p:sp>
      <p:sp>
        <p:nvSpPr>
          <p:cNvPr name="TextBox 22" id="22"/>
          <p:cNvSpPr txBox="true"/>
          <p:nvPr/>
        </p:nvSpPr>
        <p:spPr>
          <a:xfrm rot="0">
            <a:off x="2774213" y="1736505"/>
            <a:ext cx="20904556" cy="821063"/>
          </a:xfrm>
          <a:prstGeom prst="rect">
            <a:avLst/>
          </a:prstGeom>
        </p:spPr>
        <p:txBody>
          <a:bodyPr anchor="t" rtlCol="false" tIns="0" lIns="0" bIns="0" rIns="0">
            <a:spAutoFit/>
          </a:bodyPr>
          <a:lstStyle/>
          <a:p>
            <a:pPr algn="ctr">
              <a:lnSpc>
                <a:spcPts val="6798"/>
              </a:lnSpc>
            </a:pPr>
            <a:r>
              <a:rPr lang="en-US" sz="4855" spc="131">
                <a:solidFill>
                  <a:srgbClr val="241E20"/>
                </a:solidFill>
                <a:latin typeface="Encode Sans"/>
                <a:ea typeface="Encode Sans"/>
                <a:cs typeface="Encode Sans"/>
                <a:sym typeface="Encode Sans"/>
              </a:rPr>
              <a:t>Gathering Christians to pray for Toronto’s Leaders and our Community</a:t>
            </a:r>
          </a:p>
        </p:txBody>
      </p:sp>
      <p:sp>
        <p:nvSpPr>
          <p:cNvPr name="TextBox 23" id="23"/>
          <p:cNvSpPr txBox="true"/>
          <p:nvPr/>
        </p:nvSpPr>
        <p:spPr>
          <a:xfrm rot="5400000">
            <a:off x="22707614" y="4218846"/>
            <a:ext cx="2546178" cy="679305"/>
          </a:xfrm>
          <a:prstGeom prst="rect">
            <a:avLst/>
          </a:prstGeom>
        </p:spPr>
        <p:txBody>
          <a:bodyPr anchor="t" rtlCol="false" tIns="0" lIns="0" bIns="0" rIns="0">
            <a:spAutoFit/>
          </a:bodyPr>
          <a:lstStyle/>
          <a:p>
            <a:pPr algn="ctr">
              <a:lnSpc>
                <a:spcPts val="5607"/>
              </a:lnSpc>
            </a:pPr>
            <a:r>
              <a:rPr lang="en-US" b="true" sz="4005" spc="108">
                <a:solidFill>
                  <a:srgbClr val="241E20">
                    <a:alpha val="24706"/>
                  </a:srgbClr>
                </a:solidFill>
                <a:latin typeface="Encode Sans Bold"/>
                <a:ea typeface="Encode Sans Bold"/>
                <a:cs typeface="Encode Sans Bold"/>
                <a:sym typeface="Encode Sans Bold"/>
              </a:rPr>
              <a:t>GOLD</a:t>
            </a:r>
          </a:p>
        </p:txBody>
      </p:sp>
      <p:sp>
        <p:nvSpPr>
          <p:cNvPr name="TextBox 24" id="24"/>
          <p:cNvSpPr txBox="true"/>
          <p:nvPr/>
        </p:nvSpPr>
        <p:spPr>
          <a:xfrm rot="5400000">
            <a:off x="22707614" y="7686224"/>
            <a:ext cx="2546178" cy="679305"/>
          </a:xfrm>
          <a:prstGeom prst="rect">
            <a:avLst/>
          </a:prstGeom>
        </p:spPr>
        <p:txBody>
          <a:bodyPr anchor="t" rtlCol="false" tIns="0" lIns="0" bIns="0" rIns="0">
            <a:spAutoFit/>
          </a:bodyPr>
          <a:lstStyle/>
          <a:p>
            <a:pPr algn="ctr">
              <a:lnSpc>
                <a:spcPts val="5607"/>
              </a:lnSpc>
            </a:pPr>
            <a:r>
              <a:rPr lang="en-US" b="true" sz="4005" spc="108">
                <a:solidFill>
                  <a:srgbClr val="241E20">
                    <a:alpha val="24706"/>
                  </a:srgbClr>
                </a:solidFill>
                <a:latin typeface="Encode Sans Bold"/>
                <a:ea typeface="Encode Sans Bold"/>
                <a:cs typeface="Encode Sans Bold"/>
                <a:sym typeface="Encode Sans Bold"/>
              </a:rPr>
              <a:t>SILVER</a:t>
            </a:r>
          </a:p>
        </p:txBody>
      </p:sp>
      <p:sp>
        <p:nvSpPr>
          <p:cNvPr name="TextBox 25" id="25"/>
          <p:cNvSpPr txBox="true"/>
          <p:nvPr/>
        </p:nvSpPr>
        <p:spPr>
          <a:xfrm rot="5400000">
            <a:off x="22707614" y="11153602"/>
            <a:ext cx="2546178" cy="679305"/>
          </a:xfrm>
          <a:prstGeom prst="rect">
            <a:avLst/>
          </a:prstGeom>
        </p:spPr>
        <p:txBody>
          <a:bodyPr anchor="t" rtlCol="false" tIns="0" lIns="0" bIns="0" rIns="0">
            <a:spAutoFit/>
          </a:bodyPr>
          <a:lstStyle/>
          <a:p>
            <a:pPr algn="ctr">
              <a:lnSpc>
                <a:spcPts val="5607"/>
              </a:lnSpc>
            </a:pPr>
            <a:r>
              <a:rPr lang="en-US" b="true" sz="4005" spc="108">
                <a:solidFill>
                  <a:srgbClr val="241E20">
                    <a:alpha val="24706"/>
                  </a:srgbClr>
                </a:solidFill>
                <a:latin typeface="Encode Sans Bold"/>
                <a:ea typeface="Encode Sans Bold"/>
                <a:cs typeface="Encode Sans Bold"/>
                <a:sym typeface="Encode Sans Bold"/>
              </a:rPr>
              <a:t>BRONZE</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2438910"/>
            <a:ext cx="22855269" cy="3321047"/>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MEDIA, ARTS &amp; ENTERTAINMENT</a:t>
            </a:r>
          </a:p>
          <a:p>
            <a:pPr algn="ctr">
              <a:lnSpc>
                <a:spcPts val="13300"/>
              </a:lnSpc>
            </a:pPr>
            <a:r>
              <a:rPr lang="en-US" sz="9500" spc="9">
                <a:solidFill>
                  <a:srgbClr val="FFC526"/>
                </a:solidFill>
                <a:latin typeface="Encode Sans SemiCondensed"/>
                <a:ea typeface="Encode Sans SemiCondensed"/>
                <a:cs typeface="Encode Sans SemiCondensed"/>
                <a:sym typeface="Encode Sans SemiCondensed"/>
              </a:rPr>
              <a:t> </a:t>
            </a:r>
            <a:r>
              <a:rPr lang="en-US" sz="9500" spc="9">
                <a:solidFill>
                  <a:srgbClr val="FFC526"/>
                </a:solidFill>
                <a:latin typeface="Encode Sans SemiCondensed"/>
                <a:ea typeface="Encode Sans SemiCondensed"/>
                <a:cs typeface="Encode Sans SemiCondensed"/>
                <a:sym typeface="Encode Sans SemiCondensed"/>
              </a:rPr>
              <a:t>(THEME: TRUTH &amp; AUTHENTICITY)</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140843" y="6570303"/>
            <a:ext cx="22102314" cy="5055870"/>
          </a:xfrm>
          <a:prstGeom prst="rect">
            <a:avLst/>
          </a:prstGeom>
        </p:spPr>
        <p:txBody>
          <a:bodyPr anchor="t" rtlCol="false" tIns="0" lIns="0" bIns="0" rIns="0">
            <a:spAutoFit/>
          </a:bodyPr>
          <a:lstStyle/>
          <a:p>
            <a:pPr algn="ctr">
              <a:lnSpc>
                <a:spcPts val="10080"/>
              </a:lnSpc>
            </a:pPr>
            <a:r>
              <a:rPr lang="en-US" sz="7200" spc="7">
                <a:solidFill>
                  <a:srgbClr val="FFC526"/>
                </a:solidFill>
                <a:latin typeface="Encode Sans SemiCondensed Light"/>
                <a:ea typeface="Encode Sans SemiCondensed Light"/>
                <a:cs typeface="Encode Sans SemiCondensed Light"/>
                <a:sym typeface="Encode Sans SemiCondensed Light"/>
              </a:rPr>
              <a:t>Scripture Focus </a:t>
            </a:r>
            <a:r>
              <a:rPr lang="en-US" sz="7200" spc="7">
                <a:solidFill>
                  <a:srgbClr val="FFFFFF"/>
                </a:solidFill>
                <a:latin typeface="Encode Sans SemiCondensed Light"/>
                <a:ea typeface="Encode Sans SemiCondensed Light"/>
                <a:cs typeface="Encode Sans SemiCondensed Light"/>
                <a:sym typeface="Encode Sans SemiCondensed Light"/>
              </a:rPr>
              <a:t>– “Whatever you do, work at it with all your heart, as though you were working for the Lord </a:t>
            </a:r>
          </a:p>
          <a:p>
            <a:pPr algn="ctr">
              <a:lnSpc>
                <a:spcPts val="10080"/>
              </a:lnSpc>
            </a:pPr>
            <a:r>
              <a:rPr lang="en-US" sz="7200" spc="7">
                <a:solidFill>
                  <a:srgbClr val="FFFFFF"/>
                </a:solidFill>
                <a:latin typeface="Encode Sans SemiCondensed Light"/>
                <a:ea typeface="Encode Sans SemiCondensed Light"/>
                <a:cs typeface="Encode Sans SemiCondensed Light"/>
                <a:sym typeface="Encode Sans SemiCondensed Light"/>
              </a:rPr>
              <a:t>and not for people.” </a:t>
            </a:r>
          </a:p>
          <a:p>
            <a:pPr algn="ctr">
              <a:lnSpc>
                <a:spcPts val="10080"/>
              </a:lnSpc>
              <a:spcBef>
                <a:spcPct val="0"/>
              </a:spcBef>
            </a:pPr>
            <a:r>
              <a:rPr lang="en-US" sz="7200" spc="7">
                <a:solidFill>
                  <a:srgbClr val="FFFFFF"/>
                </a:solidFill>
                <a:latin typeface="Encode Sans SemiCondensed Light"/>
                <a:ea typeface="Encode Sans SemiCondensed Light"/>
                <a:cs typeface="Encode Sans SemiCondensed Light"/>
                <a:sym typeface="Encode Sans SemiCondensed Light"/>
              </a:rPr>
              <a:t>Colossians 3:23 (NIV)</a:t>
            </a:r>
          </a:p>
        </p:txBody>
      </p:sp>
    </p:spTree>
  </p:cSld>
  <p:clrMapOvr>
    <a:masterClrMapping/>
  </p:clrMapOvr>
</p:sld>
</file>

<file path=ppt/slides/slide21.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181100"/>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MEDIA, ARTS &amp; ENTERTAINMENT</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466005" y="3209042"/>
            <a:ext cx="23451989" cy="84962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Gracious Lord, we lift in prayer today everyone you have gifted in the media, arts and entertainment industries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As they endeavour to inform and engage, let them never compromise the truth, but act responsibly and in good faith</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Guide them to use their platforms to inspire and give light to untold stories of injustice, ingenuity, compassion and hope</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Encourage those who feel overlooked and underappreciated; help them find peace knowing they are using their gifts for a greater purpose</a:t>
            </a:r>
          </a:p>
        </p:txBody>
      </p:sp>
    </p:spTree>
  </p:cSld>
  <p:clrMapOvr>
    <a:masterClrMapping/>
  </p:clrMapOvr>
</p:sld>
</file>

<file path=ppt/slides/slide22.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sp>
        <p:nvSpPr>
          <p:cNvPr name="TextBox 2" id="2"/>
          <p:cNvSpPr txBox="true"/>
          <p:nvPr/>
        </p:nvSpPr>
        <p:spPr>
          <a:xfrm rot="0">
            <a:off x="645080" y="1057968"/>
            <a:ext cx="23619635"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MEDIA, ARTS &amp; ENTERTAINMENT (cont’d)</a:t>
            </a:r>
          </a:p>
        </p:txBody>
      </p:sp>
      <p:sp>
        <p:nvSpPr>
          <p:cNvPr name="TextBox 3" id="3"/>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4" id="4"/>
          <p:cNvSpPr txBox="true"/>
          <p:nvPr/>
        </p:nvSpPr>
        <p:spPr>
          <a:xfrm rot="0">
            <a:off x="645080" y="3026466"/>
            <a:ext cx="23093839" cy="8877934"/>
          </a:xfrm>
          <a:prstGeom prst="rect">
            <a:avLst/>
          </a:prstGeom>
        </p:spPr>
        <p:txBody>
          <a:bodyPr anchor="t" rtlCol="false" tIns="0" lIns="0" bIns="0" rIns="0">
            <a:spAutoFit/>
          </a:bodyPr>
          <a:lstStyle/>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As we navigate a new world of artificial intelligence, we pray that we would never lose genuine authentic expression, but recognize that you are the author of creativity</a:t>
            </a:r>
          </a:p>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Provide funding, resources and partnerships to turn their dreams and visions into reality, including more faith-based content that speaks truth, love and hope</a:t>
            </a:r>
          </a:p>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As they continue to work diligently, may they never devalue their contributions and empower them to touch our hearts and soul, by your Spirit </a:t>
            </a:r>
          </a:p>
          <a:p>
            <a:pPr algn="l" marL="1209049" indent="-604524" lvl="1">
              <a:lnSpc>
                <a:spcPts val="7840"/>
              </a:lnSpc>
              <a:buFont typeface="Arial"/>
              <a:buChar char="•"/>
            </a:pPr>
            <a:r>
              <a:rPr lang="en-US" sz="5600" spc="5">
                <a:solidFill>
                  <a:srgbClr val="FFFFFF"/>
                </a:solidFill>
                <a:latin typeface="Encode Sans SemiCondensed Light"/>
                <a:ea typeface="Encode Sans SemiCondensed Light"/>
                <a:cs typeface="Encode Sans SemiCondensed Light"/>
                <a:sym typeface="Encode Sans SemiCondensed Light"/>
              </a:rPr>
              <a:t>In Jesus name we pray, Amen</a:t>
            </a:r>
          </a:p>
        </p:txBody>
      </p:sp>
      <p:grpSp>
        <p:nvGrpSpPr>
          <p:cNvPr name="Group 5" id="5"/>
          <p:cNvGrpSpPr/>
          <p:nvPr/>
        </p:nvGrpSpPr>
        <p:grpSpPr>
          <a:xfrm rot="0">
            <a:off x="174674" y="12280525"/>
            <a:ext cx="3862400" cy="1118983"/>
            <a:chOff x="0" y="0"/>
            <a:chExt cx="5149866" cy="1491977"/>
          </a:xfrm>
        </p:grpSpPr>
        <p:sp>
          <p:nvSpPr>
            <p:cNvPr name="Freeform 6" id="6"/>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7" id="7"/>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8" id="8"/>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9" id="9"/>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Tree>
  </p:cSld>
  <p:clrMapOvr>
    <a:masterClrMapping/>
  </p:clrMapOvr>
</p:sld>
</file>

<file path=ppt/slides/slide23.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3505711"/>
            <a:ext cx="22855269" cy="3321047"/>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CLERGY &amp; THE CHURCH</a:t>
            </a:r>
          </a:p>
          <a:p>
            <a:pPr algn="ctr">
              <a:lnSpc>
                <a:spcPts val="13300"/>
              </a:lnSpc>
            </a:pPr>
            <a:r>
              <a:rPr lang="en-US" sz="9500" spc="9">
                <a:solidFill>
                  <a:srgbClr val="FFC526"/>
                </a:solidFill>
                <a:latin typeface="Encode Sans SemiCondensed"/>
                <a:ea typeface="Encode Sans SemiCondensed"/>
                <a:cs typeface="Encode Sans SemiCondensed"/>
                <a:sym typeface="Encode Sans SemiCondensed"/>
              </a:rPr>
              <a:t> </a:t>
            </a:r>
            <a:r>
              <a:rPr lang="en-US" sz="9500" spc="9">
                <a:solidFill>
                  <a:srgbClr val="FFC526"/>
                </a:solidFill>
                <a:latin typeface="Encode Sans SemiCondensed"/>
                <a:ea typeface="Encode Sans SemiCondensed"/>
                <a:cs typeface="Encode Sans SemiCondensed"/>
                <a:sym typeface="Encode Sans SemiCondensed"/>
              </a:rPr>
              <a:t>(THEME: SPIRIT &amp; POWER)</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371600" y="7626858"/>
            <a:ext cx="22102314" cy="3779520"/>
          </a:xfrm>
          <a:prstGeom prst="rect">
            <a:avLst/>
          </a:prstGeom>
        </p:spPr>
        <p:txBody>
          <a:bodyPr anchor="t" rtlCol="false" tIns="0" lIns="0" bIns="0" rIns="0">
            <a:spAutoFit/>
          </a:bodyPr>
          <a:lstStyle/>
          <a:p>
            <a:pPr algn="ctr">
              <a:lnSpc>
                <a:spcPts val="10080"/>
              </a:lnSpc>
            </a:pPr>
            <a:r>
              <a:rPr lang="en-US" sz="7200" spc="7">
                <a:solidFill>
                  <a:srgbClr val="FFC526"/>
                </a:solidFill>
                <a:latin typeface="Encode Sans SemiCondensed Light"/>
                <a:ea typeface="Encode Sans SemiCondensed Light"/>
                <a:cs typeface="Encode Sans SemiCondensed Light"/>
                <a:sym typeface="Encode Sans SemiCondensed Light"/>
              </a:rPr>
              <a:t>Scripture Focus </a:t>
            </a:r>
            <a:r>
              <a:rPr lang="en-US" sz="7200" spc="7">
                <a:solidFill>
                  <a:srgbClr val="FFFFFF"/>
                </a:solidFill>
                <a:latin typeface="Encode Sans SemiCondensed Light"/>
                <a:ea typeface="Encode Sans SemiCondensed Light"/>
                <a:cs typeface="Encode Sans SemiCondensed Light"/>
                <a:sym typeface="Encode Sans SemiCondensed Light"/>
              </a:rPr>
              <a:t>– “Not by might nor by power, but by my Spirit,’ says the LORD Almighty.” </a:t>
            </a:r>
          </a:p>
          <a:p>
            <a:pPr algn="ctr">
              <a:lnSpc>
                <a:spcPts val="10080"/>
              </a:lnSpc>
              <a:spcBef>
                <a:spcPct val="0"/>
              </a:spcBef>
            </a:pPr>
            <a:r>
              <a:rPr lang="en-US" sz="7200" spc="7">
                <a:solidFill>
                  <a:srgbClr val="FFFFFF"/>
                </a:solidFill>
                <a:latin typeface="Encode Sans SemiCondensed Light"/>
                <a:ea typeface="Encode Sans SemiCondensed Light"/>
                <a:cs typeface="Encode Sans SemiCondensed Light"/>
                <a:sym typeface="Encode Sans SemiCondensed Light"/>
              </a:rPr>
              <a:t>Zechariah 4:6 (NIV)</a:t>
            </a:r>
          </a:p>
        </p:txBody>
      </p:sp>
    </p:spTree>
  </p:cSld>
  <p:clrMapOvr>
    <a:masterClrMapping/>
  </p:clrMapOvr>
</p:sld>
</file>

<file path=ppt/slides/slide24.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181100"/>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CLERGY &amp; THE CHURCH</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584917" y="3209042"/>
            <a:ext cx="22709548" cy="84962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Most Holy God, we lift in prayer ministers, pastors, clergy, and all spiritual leaders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We are grateful for their selfless sacrifice, commitment and dedication to you, their calling and to their congregations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We pray that you renew the strength of those who are weary, discouraged and facing challenging circumstances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Guard their hearts and minds from distraction and temptation, and bless their families</a:t>
            </a:r>
          </a:p>
        </p:txBody>
      </p:sp>
    </p:spTree>
  </p:cSld>
  <p:clrMapOvr>
    <a:masterClrMapping/>
  </p:clrMapOvr>
</p:sld>
</file>

<file path=ppt/slides/slide25.xml><?xml version="1.0" encoding="utf-8"?>
<p:sld xmlns:p="http://schemas.openxmlformats.org/presentationml/2006/main" xmlns:a="http://schemas.openxmlformats.org/drawingml/2006/main">
  <p:cSld>
    <p:bg>
      <p:bgPr>
        <a:solidFill>
          <a:srgbClr val="263F91"/>
        </a:solidFill>
      </p:bgPr>
    </p:bg>
    <p:spTree>
      <p:nvGrpSpPr>
        <p:cNvPr id="1" name=""/>
        <p:cNvGrpSpPr/>
        <p:nvPr/>
      </p:nvGrpSpPr>
      <p:grpSpPr>
        <a:xfrm>
          <a:off x="0" y="0"/>
          <a:ext cx="0" cy="0"/>
          <a:chOff x="0" y="0"/>
          <a:chExt cx="0" cy="0"/>
        </a:xfrm>
      </p:grpSpPr>
      <p:sp>
        <p:nvSpPr>
          <p:cNvPr name="TextBox 2" id="2"/>
          <p:cNvSpPr txBox="true"/>
          <p:nvPr/>
        </p:nvSpPr>
        <p:spPr>
          <a:xfrm rot="0">
            <a:off x="764365" y="710003"/>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CLERGY &amp; THE CHURCH (cont’d)</a:t>
            </a:r>
          </a:p>
        </p:txBody>
      </p:sp>
      <p:sp>
        <p:nvSpPr>
          <p:cNvPr name="TextBox 3" id="3"/>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4" id="4"/>
          <p:cNvSpPr txBox="true"/>
          <p:nvPr/>
        </p:nvSpPr>
        <p:spPr>
          <a:xfrm rot="0">
            <a:off x="0" y="2738315"/>
            <a:ext cx="24384000" cy="10238104"/>
          </a:xfrm>
          <a:prstGeom prst="rect">
            <a:avLst/>
          </a:prstGeom>
        </p:spPr>
        <p:txBody>
          <a:bodyPr anchor="t" rtlCol="false" tIns="0" lIns="0" bIns="0" rIns="0">
            <a:spAutoFit/>
          </a:bodyPr>
          <a:lstStyle/>
          <a:p>
            <a:pPr algn="l" marL="1144280" indent="-572140"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Lord, empower our faith leaders to proclaim the truth, and to stand for righteousness, without compromise or impure motives</a:t>
            </a:r>
          </a:p>
          <a:p>
            <a:pPr algn="l" marL="1144280" indent="-572140"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We are not a perfect church, we are not a church without faults; but make no  mistake, we are not a dead church or a timid church, we are still the bride of Christ, the salt of the earth and the light of the world </a:t>
            </a:r>
          </a:p>
          <a:p>
            <a:pPr algn="l" marL="1144280" indent="-572140"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Help us to build platforms not to sell products, but for the preaching of the undiluted gospel of Jesus Christ, for your presence to dwell and for the demonstration of your power to transform lives</a:t>
            </a:r>
          </a:p>
          <a:p>
            <a:pPr algn="l" marL="1144280" indent="-572140"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As your ministers’ lead with integrity and the heart of a shepherd, let us never forget, it’s not by our might, its not be our power, it is still by your Spirit we will prevail</a:t>
            </a:r>
          </a:p>
          <a:p>
            <a:pPr algn="l" marL="1144280" indent="-572140"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In the mighty name of Jesus, Amen</a:t>
            </a:r>
          </a:p>
        </p:txBody>
      </p:sp>
    </p:spTree>
  </p:cSld>
  <p:clrMapOvr>
    <a:masterClrMapping/>
  </p:clrMapOvr>
</p:sld>
</file>

<file path=ppt/slides/slide26.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9498685" y="12006649"/>
            <a:ext cx="4670138" cy="1352994"/>
            <a:chOff x="0" y="0"/>
            <a:chExt cx="6226850" cy="1803992"/>
          </a:xfrm>
        </p:grpSpPr>
        <p:sp>
          <p:nvSpPr>
            <p:cNvPr name="Freeform 3" id="3"/>
            <p:cNvSpPr/>
            <p:nvPr/>
          </p:nvSpPr>
          <p:spPr>
            <a:xfrm flipH="false" flipV="false" rot="0">
              <a:off x="0" y="0"/>
              <a:ext cx="1794779" cy="1803992"/>
            </a:xfrm>
            <a:custGeom>
              <a:avLst/>
              <a:gdLst/>
              <a:ahLst/>
              <a:cxnLst/>
              <a:rect r="r" b="b" t="t" l="l"/>
              <a:pathLst>
                <a:path h="1803992" w="1794779">
                  <a:moveTo>
                    <a:pt x="0" y="0"/>
                  </a:moveTo>
                  <a:lnTo>
                    <a:pt x="1794779" y="0"/>
                  </a:lnTo>
                  <a:lnTo>
                    <a:pt x="1794779" y="1803992"/>
                  </a:lnTo>
                  <a:lnTo>
                    <a:pt x="0" y="1803992"/>
                  </a:lnTo>
                  <a:lnTo>
                    <a:pt x="0" y="0"/>
                  </a:lnTo>
                  <a:close/>
                </a:path>
              </a:pathLst>
            </a:custGeom>
            <a:blipFill>
              <a:blip r:embed="rId2">
                <a:alphaModFix amt="76000"/>
              </a:blip>
              <a:stretch>
                <a:fillRect l="0" t="0" r="0" b="0"/>
              </a:stretch>
            </a:blipFill>
          </p:spPr>
        </p:sp>
        <p:sp>
          <p:nvSpPr>
            <p:cNvPr name="TextBox 4" id="4"/>
            <p:cNvSpPr txBox="true"/>
            <p:nvPr/>
          </p:nvSpPr>
          <p:spPr>
            <a:xfrm rot="0">
              <a:off x="1936082" y="1236198"/>
              <a:ext cx="4290768" cy="567793"/>
            </a:xfrm>
            <a:prstGeom prst="rect">
              <a:avLst/>
            </a:prstGeom>
          </p:spPr>
          <p:txBody>
            <a:bodyPr anchor="t" rtlCol="false" tIns="0" lIns="0" bIns="0" rIns="0">
              <a:spAutoFit/>
            </a:bodyPr>
            <a:lstStyle/>
            <a:p>
              <a:pPr algn="l">
                <a:lnSpc>
                  <a:spcPts val="3521"/>
                </a:lnSpc>
              </a:pPr>
              <a:r>
                <a:rPr lang="en-US" b="true" sz="2515" spc="67">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936082" y="-57150"/>
              <a:ext cx="4290768" cy="674887"/>
            </a:xfrm>
            <a:prstGeom prst="rect">
              <a:avLst/>
            </a:prstGeom>
          </p:spPr>
          <p:txBody>
            <a:bodyPr anchor="t" rtlCol="false" tIns="0" lIns="0" bIns="0" rIns="0">
              <a:spAutoFit/>
            </a:bodyPr>
            <a:lstStyle/>
            <a:p>
              <a:pPr algn="l">
                <a:lnSpc>
                  <a:spcPts val="4261"/>
                </a:lnSpc>
              </a:pPr>
              <a:r>
                <a:rPr lang="en-US" b="true" sz="3043" spc="82">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936082" y="331391"/>
              <a:ext cx="4290768" cy="1143529"/>
            </a:xfrm>
            <a:prstGeom prst="rect">
              <a:avLst/>
            </a:prstGeom>
          </p:spPr>
          <p:txBody>
            <a:bodyPr anchor="t" rtlCol="false" tIns="0" lIns="0" bIns="0" rIns="0">
              <a:spAutoFit/>
            </a:bodyPr>
            <a:lstStyle/>
            <a:p>
              <a:pPr algn="l">
                <a:lnSpc>
                  <a:spcPts val="7162"/>
                </a:lnSpc>
                <a:spcBef>
                  <a:spcPct val="0"/>
                </a:spcBef>
              </a:pPr>
              <a:r>
                <a:rPr lang="en-US" b="true" sz="5116" spc="138">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981776"/>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THE LORD’S PRAYER</a:t>
            </a:r>
          </a:p>
        </p:txBody>
      </p:sp>
      <p:sp>
        <p:nvSpPr>
          <p:cNvPr name="TextBox 8" id="8"/>
          <p:cNvSpPr txBox="true"/>
          <p:nvPr/>
        </p:nvSpPr>
        <p:spPr>
          <a:xfrm rot="0">
            <a:off x="604565" y="4987963"/>
            <a:ext cx="6698010" cy="4663440"/>
          </a:xfrm>
          <a:prstGeom prst="rect">
            <a:avLst/>
          </a:prstGeom>
        </p:spPr>
        <p:txBody>
          <a:bodyPr anchor="t" rtlCol="false" tIns="0" lIns="0" bIns="0" rIns="0">
            <a:spAutoFit/>
          </a:bodyPr>
          <a:lstStyle/>
          <a:p>
            <a:pPr algn="l">
              <a:lnSpc>
                <a:spcPts val="7455"/>
              </a:lnSpc>
            </a:pPr>
            <a:r>
              <a:rPr lang="en-US" b="true" sz="5000" spc="5">
                <a:solidFill>
                  <a:srgbClr val="FFFFFF"/>
                </a:solidFill>
                <a:latin typeface="Encode Sans Bold"/>
                <a:ea typeface="Encode Sans Bold"/>
                <a:cs typeface="Encode Sans Bold"/>
                <a:sym typeface="Encode Sans Bold"/>
              </a:rPr>
              <a:t>Our Father in heave</a:t>
            </a:r>
            <a:r>
              <a:rPr lang="en-US" b="true" sz="5000" spc="5">
                <a:solidFill>
                  <a:srgbClr val="FFFFFF"/>
                </a:solidFill>
                <a:latin typeface="Encode Sans Bold"/>
                <a:ea typeface="Encode Sans Bold"/>
                <a:cs typeface="Encode Sans Bold"/>
                <a:sym typeface="Encode Sans Bold"/>
              </a:rPr>
              <a:t>n,</a:t>
            </a:r>
          </a:p>
          <a:p>
            <a:pPr algn="l">
              <a:lnSpc>
                <a:spcPts val="7455"/>
              </a:lnSpc>
            </a:pPr>
            <a:r>
              <a:rPr lang="en-US" sz="5000" spc="5">
                <a:solidFill>
                  <a:srgbClr val="FFFFFF"/>
                </a:solidFill>
                <a:latin typeface="Encode Sans"/>
                <a:ea typeface="Encode Sans"/>
                <a:cs typeface="Encode Sans"/>
                <a:sym typeface="Encode Sans"/>
              </a:rPr>
              <a:t>hallowed be your name,</a:t>
            </a:r>
          </a:p>
          <a:p>
            <a:pPr algn="l">
              <a:lnSpc>
                <a:spcPts val="7455"/>
              </a:lnSpc>
            </a:pPr>
            <a:r>
              <a:rPr lang="en-US" sz="5000" spc="5">
                <a:solidFill>
                  <a:srgbClr val="FFFFFF"/>
                </a:solidFill>
                <a:latin typeface="Encode Sans"/>
                <a:ea typeface="Encode Sans"/>
                <a:cs typeface="Encode Sans"/>
                <a:sym typeface="Encode Sans"/>
              </a:rPr>
              <a:t>your kingdom come,</a:t>
            </a:r>
          </a:p>
          <a:p>
            <a:pPr algn="l">
              <a:lnSpc>
                <a:spcPts val="7455"/>
              </a:lnSpc>
            </a:pPr>
            <a:r>
              <a:rPr lang="en-US" sz="5000" spc="5">
                <a:solidFill>
                  <a:srgbClr val="FFFFFF"/>
                </a:solidFill>
                <a:latin typeface="Encode Sans"/>
                <a:ea typeface="Encode Sans"/>
                <a:cs typeface="Encode Sans"/>
                <a:sym typeface="Encode Sans"/>
              </a:rPr>
              <a:t>your will be done,</a:t>
            </a:r>
          </a:p>
          <a:p>
            <a:pPr algn="l">
              <a:lnSpc>
                <a:spcPts val="7455"/>
              </a:lnSpc>
            </a:pPr>
            <a:r>
              <a:rPr lang="en-US" sz="5000" spc="5">
                <a:solidFill>
                  <a:srgbClr val="FFFFFF"/>
                </a:solidFill>
                <a:latin typeface="Encode Sans"/>
                <a:ea typeface="Encode Sans"/>
                <a:cs typeface="Encode Sans"/>
                <a:sym typeface="Encode Sans"/>
              </a:rPr>
              <a:t>on earth as in heaven.</a:t>
            </a:r>
          </a:p>
        </p:txBody>
      </p:sp>
      <p:sp>
        <p:nvSpPr>
          <p:cNvPr name="TextBox 9" id="9"/>
          <p:cNvSpPr txBox="true"/>
          <p:nvPr/>
        </p:nvSpPr>
        <p:spPr>
          <a:xfrm rot="0">
            <a:off x="764365" y="2680150"/>
            <a:ext cx="22486044" cy="755016"/>
          </a:xfrm>
          <a:prstGeom prst="rect">
            <a:avLst/>
          </a:prstGeom>
        </p:spPr>
        <p:txBody>
          <a:bodyPr anchor="t" rtlCol="false" tIns="0" lIns="0" bIns="0" rIns="0">
            <a:spAutoFit/>
          </a:bodyPr>
          <a:lstStyle/>
          <a:p>
            <a:pPr algn="ctr">
              <a:lnSpc>
                <a:spcPts val="6159"/>
              </a:lnSpc>
              <a:spcBef>
                <a:spcPct val="0"/>
              </a:spcBef>
            </a:pPr>
            <a:r>
              <a:rPr lang="en-US" b="true" sz="4399" spc="4">
                <a:solidFill>
                  <a:srgbClr val="FFFFFF"/>
                </a:solidFill>
                <a:latin typeface="Encode Sans Medium"/>
                <a:ea typeface="Encode Sans Medium"/>
                <a:cs typeface="Encode Sans Medium"/>
                <a:sym typeface="Encode Sans Medium"/>
              </a:rPr>
              <a:t>English Language Liturgical Consultation (ELLC) - 1988 Version</a:t>
            </a:r>
          </a:p>
        </p:txBody>
      </p:sp>
      <p:sp>
        <p:nvSpPr>
          <p:cNvPr name="TextBox 10" id="10"/>
          <p:cNvSpPr txBox="true"/>
          <p:nvPr/>
        </p:nvSpPr>
        <p:spPr>
          <a:xfrm rot="0">
            <a:off x="17328656" y="4987963"/>
            <a:ext cx="6840167" cy="4663440"/>
          </a:xfrm>
          <a:prstGeom prst="rect">
            <a:avLst/>
          </a:prstGeom>
        </p:spPr>
        <p:txBody>
          <a:bodyPr anchor="t" rtlCol="false" tIns="0" lIns="0" bIns="0" rIns="0">
            <a:spAutoFit/>
          </a:bodyPr>
          <a:lstStyle/>
          <a:p>
            <a:pPr algn="l">
              <a:lnSpc>
                <a:spcPts val="7455"/>
              </a:lnSpc>
            </a:pPr>
            <a:r>
              <a:rPr lang="en-US" sz="5000" spc="5">
                <a:solidFill>
                  <a:srgbClr val="FFFFFF"/>
                </a:solidFill>
                <a:latin typeface="Encode Sans"/>
                <a:ea typeface="Encode Sans"/>
                <a:cs typeface="Encode Sans"/>
                <a:sym typeface="Encode Sans"/>
              </a:rPr>
              <a:t>For the kingdom, the power,</a:t>
            </a:r>
            <a:r>
              <a:rPr lang="en-US" sz="5000" spc="5">
                <a:solidFill>
                  <a:srgbClr val="FFFFFF"/>
                </a:solidFill>
                <a:latin typeface="Encode Sans"/>
                <a:ea typeface="Encode Sans"/>
                <a:cs typeface="Encode Sans"/>
                <a:sym typeface="Encode Sans"/>
              </a:rPr>
              <a:t> </a:t>
            </a:r>
          </a:p>
          <a:p>
            <a:pPr algn="l">
              <a:lnSpc>
                <a:spcPts val="7455"/>
              </a:lnSpc>
            </a:pPr>
            <a:r>
              <a:rPr lang="en-US" sz="5000" spc="5">
                <a:solidFill>
                  <a:srgbClr val="FFFFFF"/>
                </a:solidFill>
                <a:latin typeface="Encode Sans"/>
                <a:ea typeface="Encode Sans"/>
                <a:cs typeface="Encode Sans"/>
                <a:sym typeface="Encode Sans"/>
              </a:rPr>
              <a:t>and the glory are yours</a:t>
            </a:r>
          </a:p>
          <a:p>
            <a:pPr algn="l">
              <a:lnSpc>
                <a:spcPts val="7455"/>
              </a:lnSpc>
            </a:pPr>
            <a:r>
              <a:rPr lang="en-US" sz="5000" spc="5">
                <a:solidFill>
                  <a:srgbClr val="FFFFFF"/>
                </a:solidFill>
                <a:latin typeface="Encode Sans"/>
                <a:ea typeface="Encode Sans"/>
                <a:cs typeface="Encode Sans"/>
                <a:sym typeface="Encode Sans"/>
              </a:rPr>
              <a:t>now and for ever. Amen.</a:t>
            </a:r>
          </a:p>
        </p:txBody>
      </p:sp>
      <p:sp>
        <p:nvSpPr>
          <p:cNvPr name="TextBox 11" id="11"/>
          <p:cNvSpPr txBox="true"/>
          <p:nvPr/>
        </p:nvSpPr>
        <p:spPr>
          <a:xfrm rot="0">
            <a:off x="8168869" y="4987963"/>
            <a:ext cx="8541562" cy="5606415"/>
          </a:xfrm>
          <a:prstGeom prst="rect">
            <a:avLst/>
          </a:prstGeom>
        </p:spPr>
        <p:txBody>
          <a:bodyPr anchor="t" rtlCol="false" tIns="0" lIns="0" bIns="0" rIns="0">
            <a:spAutoFit/>
          </a:bodyPr>
          <a:lstStyle/>
          <a:p>
            <a:pPr algn="l">
              <a:lnSpc>
                <a:spcPts val="7455"/>
              </a:lnSpc>
            </a:pPr>
            <a:r>
              <a:rPr lang="en-US" sz="5000" spc="5">
                <a:solidFill>
                  <a:srgbClr val="FFFFFF"/>
                </a:solidFill>
                <a:latin typeface="Encode Sans"/>
                <a:ea typeface="Encode Sans"/>
                <a:cs typeface="Encode Sans"/>
                <a:sym typeface="Encode Sans"/>
              </a:rPr>
              <a:t>Give us today our daily bread.</a:t>
            </a:r>
          </a:p>
          <a:p>
            <a:pPr algn="l">
              <a:lnSpc>
                <a:spcPts val="7455"/>
              </a:lnSpc>
            </a:pPr>
            <a:r>
              <a:rPr lang="en-US" sz="5000" spc="5">
                <a:solidFill>
                  <a:srgbClr val="FFFFFF"/>
                </a:solidFill>
                <a:latin typeface="Encode Sans"/>
                <a:ea typeface="Encode Sans"/>
                <a:cs typeface="Encode Sans"/>
                <a:sym typeface="Encode Sans"/>
              </a:rPr>
              <a:t>Forgive us our sins</a:t>
            </a:r>
          </a:p>
          <a:p>
            <a:pPr algn="l">
              <a:lnSpc>
                <a:spcPts val="7455"/>
              </a:lnSpc>
            </a:pPr>
            <a:r>
              <a:rPr lang="en-US" sz="5000" spc="5">
                <a:solidFill>
                  <a:srgbClr val="FFFFFF"/>
                </a:solidFill>
                <a:latin typeface="Encode Sans"/>
                <a:ea typeface="Encode Sans"/>
                <a:cs typeface="Encode Sans"/>
                <a:sym typeface="Encode Sans"/>
              </a:rPr>
              <a:t>as we forgive those who sin against us.</a:t>
            </a:r>
          </a:p>
          <a:p>
            <a:pPr algn="l">
              <a:lnSpc>
                <a:spcPts val="7455"/>
              </a:lnSpc>
            </a:pPr>
            <a:r>
              <a:rPr lang="en-US" sz="5000" spc="5">
                <a:solidFill>
                  <a:srgbClr val="FFFFFF"/>
                </a:solidFill>
                <a:latin typeface="Encode Sans"/>
                <a:ea typeface="Encode Sans"/>
                <a:cs typeface="Encode Sans"/>
                <a:sym typeface="Encode Sans"/>
              </a:rPr>
              <a:t>Save us from the time of trial</a:t>
            </a:r>
          </a:p>
          <a:p>
            <a:pPr algn="l">
              <a:lnSpc>
                <a:spcPts val="7455"/>
              </a:lnSpc>
            </a:pPr>
            <a:r>
              <a:rPr lang="en-US" sz="5000" spc="5">
                <a:solidFill>
                  <a:srgbClr val="FFFFFF"/>
                </a:solidFill>
                <a:latin typeface="Encode Sans"/>
                <a:ea typeface="Encode Sans"/>
                <a:cs typeface="Encode Sans"/>
                <a:sym typeface="Encode Sans"/>
              </a:rPr>
              <a:t>and deliver us from evil.</a:t>
            </a:r>
          </a:p>
        </p:txBody>
      </p:sp>
    </p:spTree>
  </p:cSld>
  <p:clrMapOvr>
    <a:masterClrMapping/>
  </p:clrMapOvr>
</p:sld>
</file>

<file path=ppt/slides/slide27.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234791" y="1245596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70362"/>
            <a:ext cx="22855269" cy="1708151"/>
          </a:xfrm>
          <a:prstGeom prst="rect">
            <a:avLst/>
          </a:prstGeom>
        </p:spPr>
        <p:txBody>
          <a:bodyPr anchor="t" rtlCol="false" tIns="0" lIns="0" bIns="0" rIns="0">
            <a:spAutoFit/>
          </a:bodyPr>
          <a:lstStyle/>
          <a:p>
            <a:pPr algn="ctr">
              <a:lnSpc>
                <a:spcPts val="13999"/>
              </a:lnSpc>
            </a:pPr>
            <a:r>
              <a:rPr lang="en-US" b="true" sz="9999" spc="9">
                <a:solidFill>
                  <a:srgbClr val="FFC526"/>
                </a:solidFill>
                <a:latin typeface="Encode Sans SemiCondensed Bold"/>
                <a:ea typeface="Encode Sans SemiCondensed Bold"/>
                <a:cs typeface="Encode Sans SemiCondensed Bold"/>
                <a:sym typeface="Encode Sans SemiCondensed Bold"/>
              </a:rPr>
              <a:t>NATIONAL ANTHEM</a:t>
            </a:r>
          </a:p>
        </p:txBody>
      </p:sp>
      <p:sp>
        <p:nvSpPr>
          <p:cNvPr name="TextBox 8" id="8"/>
          <p:cNvSpPr txBox="true"/>
          <p:nvPr/>
        </p:nvSpPr>
        <p:spPr>
          <a:xfrm rot="0">
            <a:off x="764365" y="2693426"/>
            <a:ext cx="22855269" cy="9861550"/>
          </a:xfrm>
          <a:prstGeom prst="rect">
            <a:avLst/>
          </a:prstGeom>
        </p:spPr>
        <p:txBody>
          <a:bodyPr anchor="t" rtlCol="false" tIns="0" lIns="0" bIns="0" rIns="0">
            <a:spAutoFit/>
          </a:bodyPr>
          <a:lstStyle/>
          <a:p>
            <a:pPr algn="ctr">
              <a:lnSpc>
                <a:spcPts val="8750"/>
              </a:lnSpc>
            </a:pPr>
            <a:r>
              <a:rPr lang="en-US" b="true" sz="5000" spc="5">
                <a:solidFill>
                  <a:srgbClr val="FFFFFF"/>
                </a:solidFill>
                <a:latin typeface="Open Sans Bold"/>
                <a:ea typeface="Open Sans Bold"/>
                <a:cs typeface="Open Sans Bold"/>
                <a:sym typeface="Open Sans Bold"/>
              </a:rPr>
              <a:t>O Canada!</a:t>
            </a:r>
            <a:r>
              <a:rPr lang="en-US" sz="5000" spc="5">
                <a:solidFill>
                  <a:srgbClr val="FFFFFF"/>
                </a:solidFill>
                <a:latin typeface="Open Sans"/>
                <a:ea typeface="Open Sans"/>
                <a:cs typeface="Open Sans"/>
                <a:sym typeface="Open Sans"/>
              </a:rPr>
              <a:t> Our home and native land! </a:t>
            </a:r>
          </a:p>
          <a:p>
            <a:pPr algn="ctr">
              <a:lnSpc>
                <a:spcPts val="8750"/>
              </a:lnSpc>
            </a:pPr>
            <a:r>
              <a:rPr lang="en-US" sz="5000" spc="5">
                <a:solidFill>
                  <a:srgbClr val="FFFFFF"/>
                </a:solidFill>
                <a:latin typeface="Open Sans"/>
                <a:ea typeface="Open Sans"/>
                <a:cs typeface="Open Sans"/>
                <a:sym typeface="Open Sans"/>
              </a:rPr>
              <a:t>True patriot love in all of us command. </a:t>
            </a:r>
          </a:p>
          <a:p>
            <a:pPr algn="ctr">
              <a:lnSpc>
                <a:spcPts val="8750"/>
              </a:lnSpc>
            </a:pPr>
            <a:r>
              <a:rPr lang="en-US" sz="5000" spc="5">
                <a:solidFill>
                  <a:srgbClr val="FFFFFF"/>
                </a:solidFill>
                <a:latin typeface="Open Sans"/>
                <a:ea typeface="Open Sans"/>
                <a:cs typeface="Open Sans"/>
                <a:sym typeface="Open Sans"/>
              </a:rPr>
              <a:t>With glowing hearts we see thee rise, </a:t>
            </a:r>
          </a:p>
          <a:p>
            <a:pPr algn="ctr">
              <a:lnSpc>
                <a:spcPts val="8750"/>
              </a:lnSpc>
            </a:pPr>
            <a:r>
              <a:rPr lang="en-US" sz="5000" spc="5">
                <a:solidFill>
                  <a:srgbClr val="FFFFFF"/>
                </a:solidFill>
                <a:latin typeface="Open Sans"/>
                <a:ea typeface="Open Sans"/>
                <a:cs typeface="Open Sans"/>
                <a:sym typeface="Open Sans"/>
              </a:rPr>
              <a:t>The True North strong and free! </a:t>
            </a:r>
          </a:p>
          <a:p>
            <a:pPr algn="ctr">
              <a:lnSpc>
                <a:spcPts val="8750"/>
              </a:lnSpc>
            </a:pPr>
            <a:r>
              <a:rPr lang="en-US" sz="5000" spc="5">
                <a:solidFill>
                  <a:srgbClr val="FFFFFF"/>
                </a:solidFill>
                <a:latin typeface="Open Sans"/>
                <a:ea typeface="Open Sans"/>
                <a:cs typeface="Open Sans"/>
                <a:sym typeface="Open Sans"/>
              </a:rPr>
              <a:t>From far and wide, </a:t>
            </a:r>
          </a:p>
          <a:p>
            <a:pPr algn="ctr">
              <a:lnSpc>
                <a:spcPts val="8750"/>
              </a:lnSpc>
            </a:pPr>
            <a:r>
              <a:rPr lang="en-US" sz="5000" spc="5">
                <a:solidFill>
                  <a:srgbClr val="FFFFFF"/>
                </a:solidFill>
                <a:latin typeface="Open Sans"/>
                <a:ea typeface="Open Sans"/>
                <a:cs typeface="Open Sans"/>
                <a:sym typeface="Open Sans"/>
              </a:rPr>
              <a:t>O Canada, We stand on guard for thee. </a:t>
            </a:r>
          </a:p>
          <a:p>
            <a:pPr algn="ctr">
              <a:lnSpc>
                <a:spcPts val="8750"/>
              </a:lnSpc>
            </a:pPr>
            <a:r>
              <a:rPr lang="en-US" sz="5000" spc="5">
                <a:solidFill>
                  <a:srgbClr val="FFFFFF"/>
                </a:solidFill>
                <a:latin typeface="Open Sans"/>
                <a:ea typeface="Open Sans"/>
                <a:cs typeface="Open Sans"/>
                <a:sym typeface="Open Sans"/>
              </a:rPr>
              <a:t>God keep our land, glorious and free!</a:t>
            </a:r>
          </a:p>
          <a:p>
            <a:pPr algn="ctr">
              <a:lnSpc>
                <a:spcPts val="8750"/>
              </a:lnSpc>
            </a:pPr>
            <a:r>
              <a:rPr lang="en-US" sz="5000" spc="5">
                <a:solidFill>
                  <a:srgbClr val="FFFFFF"/>
                </a:solidFill>
                <a:latin typeface="Open Sans"/>
                <a:ea typeface="Open Sans"/>
                <a:cs typeface="Open Sans"/>
                <a:sym typeface="Open Sans"/>
              </a:rPr>
              <a:t>O Canada, we stand on guard for thee.</a:t>
            </a:r>
          </a:p>
          <a:p>
            <a:pPr algn="ctr">
              <a:lnSpc>
                <a:spcPts val="8750"/>
              </a:lnSpc>
            </a:pPr>
            <a:r>
              <a:rPr lang="en-US" sz="5000" spc="5">
                <a:solidFill>
                  <a:srgbClr val="FFFFFF"/>
                </a:solidFill>
                <a:latin typeface="Open Sans"/>
                <a:ea typeface="Open Sans"/>
                <a:cs typeface="Open Sans"/>
                <a:sym typeface="Open Sans"/>
              </a:rPr>
              <a:t>O Canada, we stand on guard for thee.</a:t>
            </a:r>
          </a:p>
        </p:txBody>
      </p:sp>
      <p:sp>
        <p:nvSpPr>
          <p:cNvPr name="TextBox 9" id="9"/>
          <p:cNvSpPr txBox="true"/>
          <p:nvPr/>
        </p:nvSpPr>
        <p:spPr>
          <a:xfrm rot="0">
            <a:off x="17401381" y="12997319"/>
            <a:ext cx="6832600" cy="356731"/>
          </a:xfrm>
          <a:prstGeom prst="rect">
            <a:avLst/>
          </a:prstGeom>
        </p:spPr>
        <p:txBody>
          <a:bodyPr anchor="t" rtlCol="false" tIns="0" lIns="0" bIns="0" rIns="0">
            <a:spAutoFit/>
          </a:bodyPr>
          <a:lstStyle/>
          <a:p>
            <a:pPr algn="ctr">
              <a:lnSpc>
                <a:spcPts val="2912"/>
              </a:lnSpc>
              <a:spcBef>
                <a:spcPct val="0"/>
              </a:spcBef>
            </a:pPr>
            <a:r>
              <a:rPr lang="en-US" sz="2080" spc="56">
                <a:solidFill>
                  <a:srgbClr val="FFFFFF"/>
                </a:solidFill>
                <a:latin typeface="Encode Sans"/>
                <a:ea typeface="Encode Sans"/>
                <a:cs typeface="Encode Sans"/>
                <a:sym typeface="Encode Sans"/>
              </a:rPr>
              <a:t>English Lyrics were by Robert Stanley Weir (1856-1926)</a:t>
            </a:r>
          </a:p>
        </p:txBody>
      </p:sp>
      <p:sp>
        <p:nvSpPr>
          <p:cNvPr name="TextBox 10" id="10"/>
          <p:cNvSpPr txBox="true"/>
          <p:nvPr/>
        </p:nvSpPr>
        <p:spPr>
          <a:xfrm rot="0">
            <a:off x="11002020" y="1847349"/>
            <a:ext cx="2379960" cy="901067"/>
          </a:xfrm>
          <a:prstGeom prst="rect">
            <a:avLst/>
          </a:prstGeom>
        </p:spPr>
        <p:txBody>
          <a:bodyPr anchor="t" rtlCol="false" tIns="0" lIns="0" bIns="0" rIns="0">
            <a:spAutoFit/>
          </a:bodyPr>
          <a:lstStyle/>
          <a:p>
            <a:pPr algn="l">
              <a:lnSpc>
                <a:spcPts val="7454"/>
              </a:lnSpc>
              <a:spcBef>
                <a:spcPct val="0"/>
              </a:spcBef>
            </a:pPr>
            <a:r>
              <a:rPr lang="en-US" sz="4999" i="true" spc="4">
                <a:solidFill>
                  <a:srgbClr val="FFFFFF"/>
                </a:solidFill>
                <a:latin typeface="Open Sans Italics"/>
                <a:ea typeface="Open Sans Italics"/>
                <a:cs typeface="Open Sans Italics"/>
                <a:sym typeface="Open Sans Italics"/>
              </a:rPr>
              <a:t>(Verse 1)</a:t>
            </a:r>
          </a:p>
        </p:txBody>
      </p:sp>
    </p:spTree>
  </p:cSld>
  <p:clrMapOvr>
    <a:masterClrMapping/>
  </p:clrMapOvr>
</p:sld>
</file>

<file path=ppt/slides/slide28.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234791" y="1245596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70362"/>
            <a:ext cx="22855269" cy="1708151"/>
          </a:xfrm>
          <a:prstGeom prst="rect">
            <a:avLst/>
          </a:prstGeom>
        </p:spPr>
        <p:txBody>
          <a:bodyPr anchor="t" rtlCol="false" tIns="0" lIns="0" bIns="0" rIns="0">
            <a:spAutoFit/>
          </a:bodyPr>
          <a:lstStyle/>
          <a:p>
            <a:pPr algn="ctr">
              <a:lnSpc>
                <a:spcPts val="13999"/>
              </a:lnSpc>
            </a:pPr>
            <a:r>
              <a:rPr lang="en-US" b="true" sz="9999" spc="9">
                <a:solidFill>
                  <a:srgbClr val="FFC526"/>
                </a:solidFill>
                <a:latin typeface="Encode Sans SemiCondensed Bold"/>
                <a:ea typeface="Encode Sans SemiCondensed Bold"/>
                <a:cs typeface="Encode Sans SemiCondensed Bold"/>
                <a:sym typeface="Encode Sans SemiCondensed Bold"/>
              </a:rPr>
              <a:t>NATIONAL ANTHEM</a:t>
            </a:r>
          </a:p>
        </p:txBody>
      </p:sp>
      <p:sp>
        <p:nvSpPr>
          <p:cNvPr name="TextBox 8" id="8"/>
          <p:cNvSpPr txBox="true"/>
          <p:nvPr/>
        </p:nvSpPr>
        <p:spPr>
          <a:xfrm rot="0">
            <a:off x="764365" y="2693426"/>
            <a:ext cx="22855269" cy="9861550"/>
          </a:xfrm>
          <a:prstGeom prst="rect">
            <a:avLst/>
          </a:prstGeom>
        </p:spPr>
        <p:txBody>
          <a:bodyPr anchor="t" rtlCol="false" tIns="0" lIns="0" bIns="0" rIns="0">
            <a:spAutoFit/>
          </a:bodyPr>
          <a:lstStyle/>
          <a:p>
            <a:pPr algn="ctr">
              <a:lnSpc>
                <a:spcPts val="8750"/>
              </a:lnSpc>
            </a:pPr>
            <a:r>
              <a:rPr lang="en-US" sz="5000" spc="5">
                <a:solidFill>
                  <a:srgbClr val="FFFFFF"/>
                </a:solidFill>
                <a:latin typeface="Open Sans"/>
                <a:ea typeface="Open Sans"/>
                <a:cs typeface="Open Sans"/>
                <a:sym typeface="Open Sans"/>
              </a:rPr>
              <a:t>Ruler supreme, Who hearest humble prayer, </a:t>
            </a:r>
          </a:p>
          <a:p>
            <a:pPr algn="ctr">
              <a:lnSpc>
                <a:spcPts val="8750"/>
              </a:lnSpc>
            </a:pPr>
            <a:r>
              <a:rPr lang="en-US" sz="5000" spc="5">
                <a:solidFill>
                  <a:srgbClr val="FFFFFF"/>
                </a:solidFill>
                <a:latin typeface="Open Sans"/>
                <a:ea typeface="Open Sans"/>
                <a:cs typeface="Open Sans"/>
                <a:sym typeface="Open Sans"/>
              </a:rPr>
              <a:t>Hold our Dominion, in Thy loving care. </a:t>
            </a:r>
          </a:p>
          <a:p>
            <a:pPr algn="ctr">
              <a:lnSpc>
                <a:spcPts val="8750"/>
              </a:lnSpc>
            </a:pPr>
            <a:r>
              <a:rPr lang="en-US" sz="5000" spc="5">
                <a:solidFill>
                  <a:srgbClr val="FFFFFF"/>
                </a:solidFill>
                <a:latin typeface="Open Sans"/>
                <a:ea typeface="Open Sans"/>
                <a:cs typeface="Open Sans"/>
                <a:sym typeface="Open Sans"/>
              </a:rPr>
              <a:t>Help us to ﬁnd, O God, </a:t>
            </a:r>
          </a:p>
          <a:p>
            <a:pPr algn="ctr">
              <a:lnSpc>
                <a:spcPts val="8750"/>
              </a:lnSpc>
            </a:pPr>
            <a:r>
              <a:rPr lang="en-US" sz="5000" spc="5">
                <a:solidFill>
                  <a:srgbClr val="FFFFFF"/>
                </a:solidFill>
                <a:latin typeface="Open Sans"/>
                <a:ea typeface="Open Sans"/>
                <a:cs typeface="Open Sans"/>
                <a:sym typeface="Open Sans"/>
              </a:rPr>
              <a:t>in Thee, A lasting rich reward. </a:t>
            </a:r>
          </a:p>
          <a:p>
            <a:pPr algn="ctr">
              <a:lnSpc>
                <a:spcPts val="8750"/>
              </a:lnSpc>
            </a:pPr>
            <a:r>
              <a:rPr lang="en-US" sz="5000" spc="5">
                <a:solidFill>
                  <a:srgbClr val="FFFFFF"/>
                </a:solidFill>
                <a:latin typeface="Open Sans"/>
                <a:ea typeface="Open Sans"/>
                <a:cs typeface="Open Sans"/>
                <a:sym typeface="Open Sans"/>
              </a:rPr>
              <a:t>As waiting for the better Day, </a:t>
            </a:r>
          </a:p>
          <a:p>
            <a:pPr algn="ctr">
              <a:lnSpc>
                <a:spcPts val="8750"/>
              </a:lnSpc>
            </a:pPr>
            <a:r>
              <a:rPr lang="en-US" sz="5000" spc="5">
                <a:solidFill>
                  <a:srgbClr val="FFFFFF"/>
                </a:solidFill>
                <a:latin typeface="Open Sans"/>
                <a:ea typeface="Open Sans"/>
                <a:cs typeface="Open Sans"/>
                <a:sym typeface="Open Sans"/>
              </a:rPr>
              <a:t>We ever stand on guard. </a:t>
            </a:r>
          </a:p>
          <a:p>
            <a:pPr algn="ctr">
              <a:lnSpc>
                <a:spcPts val="8750"/>
              </a:lnSpc>
            </a:pPr>
            <a:r>
              <a:rPr lang="en-US" sz="5000" spc="5">
                <a:solidFill>
                  <a:srgbClr val="FFFFFF"/>
                </a:solidFill>
                <a:latin typeface="Open Sans"/>
                <a:ea typeface="Open Sans"/>
                <a:cs typeface="Open Sans"/>
                <a:sym typeface="Open Sans"/>
              </a:rPr>
              <a:t>God keep our land, glorious and free. </a:t>
            </a:r>
          </a:p>
          <a:p>
            <a:pPr algn="ctr">
              <a:lnSpc>
                <a:spcPts val="8750"/>
              </a:lnSpc>
            </a:pPr>
            <a:r>
              <a:rPr lang="en-US" sz="5000" spc="5">
                <a:solidFill>
                  <a:srgbClr val="FFFFFF"/>
                </a:solidFill>
                <a:latin typeface="Open Sans"/>
                <a:ea typeface="Open Sans"/>
                <a:cs typeface="Open Sans"/>
                <a:sym typeface="Open Sans"/>
              </a:rPr>
              <a:t>O Canada, we stand on guard for thee! </a:t>
            </a:r>
          </a:p>
          <a:p>
            <a:pPr algn="ctr">
              <a:lnSpc>
                <a:spcPts val="8750"/>
              </a:lnSpc>
            </a:pPr>
            <a:r>
              <a:rPr lang="en-US" sz="5000" spc="5">
                <a:solidFill>
                  <a:srgbClr val="FFFFFF"/>
                </a:solidFill>
                <a:latin typeface="Open Sans"/>
                <a:ea typeface="Open Sans"/>
                <a:cs typeface="Open Sans"/>
                <a:sym typeface="Open Sans"/>
              </a:rPr>
              <a:t>O Canada, we stand on guard for thee!</a:t>
            </a:r>
          </a:p>
        </p:txBody>
      </p:sp>
      <p:sp>
        <p:nvSpPr>
          <p:cNvPr name="TextBox 9" id="9"/>
          <p:cNvSpPr txBox="true"/>
          <p:nvPr/>
        </p:nvSpPr>
        <p:spPr>
          <a:xfrm rot="0">
            <a:off x="17401381" y="12997319"/>
            <a:ext cx="6832600" cy="356731"/>
          </a:xfrm>
          <a:prstGeom prst="rect">
            <a:avLst/>
          </a:prstGeom>
        </p:spPr>
        <p:txBody>
          <a:bodyPr anchor="t" rtlCol="false" tIns="0" lIns="0" bIns="0" rIns="0">
            <a:spAutoFit/>
          </a:bodyPr>
          <a:lstStyle/>
          <a:p>
            <a:pPr algn="ctr">
              <a:lnSpc>
                <a:spcPts val="2912"/>
              </a:lnSpc>
              <a:spcBef>
                <a:spcPct val="0"/>
              </a:spcBef>
            </a:pPr>
            <a:r>
              <a:rPr lang="en-US" sz="2080" spc="56">
                <a:solidFill>
                  <a:srgbClr val="FFFFFF"/>
                </a:solidFill>
                <a:latin typeface="Encode Sans"/>
                <a:ea typeface="Encode Sans"/>
                <a:cs typeface="Encode Sans"/>
                <a:sym typeface="Encode Sans"/>
              </a:rPr>
              <a:t>English Lyrics were by Robert Stanley Weir (1856-1926)</a:t>
            </a:r>
          </a:p>
        </p:txBody>
      </p:sp>
      <p:sp>
        <p:nvSpPr>
          <p:cNvPr name="TextBox 10" id="10"/>
          <p:cNvSpPr txBox="true"/>
          <p:nvPr/>
        </p:nvSpPr>
        <p:spPr>
          <a:xfrm rot="0">
            <a:off x="11002020" y="1847349"/>
            <a:ext cx="2379960" cy="901067"/>
          </a:xfrm>
          <a:prstGeom prst="rect">
            <a:avLst/>
          </a:prstGeom>
        </p:spPr>
        <p:txBody>
          <a:bodyPr anchor="t" rtlCol="false" tIns="0" lIns="0" bIns="0" rIns="0">
            <a:spAutoFit/>
          </a:bodyPr>
          <a:lstStyle/>
          <a:p>
            <a:pPr algn="l">
              <a:lnSpc>
                <a:spcPts val="7454"/>
              </a:lnSpc>
              <a:spcBef>
                <a:spcPct val="0"/>
              </a:spcBef>
            </a:pPr>
            <a:r>
              <a:rPr lang="en-US" sz="4999" i="true" spc="4">
                <a:solidFill>
                  <a:srgbClr val="FFFFFF"/>
                </a:solidFill>
                <a:latin typeface="Open Sans Italics"/>
                <a:ea typeface="Open Sans Italics"/>
                <a:cs typeface="Open Sans Italics"/>
                <a:sym typeface="Open Sans Italics"/>
              </a:rPr>
              <a:t>(Verse 4)</a:t>
            </a:r>
          </a:p>
        </p:txBody>
      </p:sp>
    </p:spTree>
  </p:cSld>
  <p:clrMapOvr>
    <a:masterClrMapping/>
  </p:clrMapOvr>
</p:sld>
</file>

<file path=ppt/slides/slide29.xml><?xml version="1.0" encoding="utf-8"?>
<p:sld xmlns:p="http://schemas.openxmlformats.org/presentationml/2006/main" xmlns:a="http://schemas.openxmlformats.org/drawingml/2006/main" xmlns:r="http://schemas.openxmlformats.org/officeDocument/2006/relationships">
  <p:cSld>
    <p:bg>
      <p:bgPr>
        <a:solidFill>
          <a:srgbClr val="FFC526"/>
        </a:solidFill>
      </p:bgPr>
    </p:bg>
    <p:spTree>
      <p:nvGrpSpPr>
        <p:cNvPr id="1" name=""/>
        <p:cNvGrpSpPr/>
        <p:nvPr/>
      </p:nvGrpSpPr>
      <p:grpSpPr>
        <a:xfrm>
          <a:off x="0" y="0"/>
          <a:ext cx="0" cy="0"/>
          <a:chOff x="0" y="0"/>
          <a:chExt cx="0" cy="0"/>
        </a:xfrm>
      </p:grpSpPr>
      <p:grpSp>
        <p:nvGrpSpPr>
          <p:cNvPr name="Group 2" id="2"/>
          <p:cNvGrpSpPr/>
          <p:nvPr/>
        </p:nvGrpSpPr>
        <p:grpSpPr>
          <a:xfrm rot="0">
            <a:off x="1988954" y="2107833"/>
            <a:ext cx="20406093" cy="7438302"/>
            <a:chOff x="0" y="0"/>
            <a:chExt cx="27208123" cy="9917736"/>
          </a:xfrm>
        </p:grpSpPr>
        <p:sp>
          <p:nvSpPr>
            <p:cNvPr name="Freeform 3" id="3"/>
            <p:cNvSpPr/>
            <p:nvPr/>
          </p:nvSpPr>
          <p:spPr>
            <a:xfrm flipH="false" flipV="false" rot="0">
              <a:off x="0" y="0"/>
              <a:ext cx="7842257" cy="7882513"/>
            </a:xfrm>
            <a:custGeom>
              <a:avLst/>
              <a:gdLst/>
              <a:ahLst/>
              <a:cxnLst/>
              <a:rect r="r" b="b" t="t" l="l"/>
              <a:pathLst>
                <a:path h="7882513" w="7842257">
                  <a:moveTo>
                    <a:pt x="0" y="0"/>
                  </a:moveTo>
                  <a:lnTo>
                    <a:pt x="7842257" y="0"/>
                  </a:lnTo>
                  <a:lnTo>
                    <a:pt x="7842257" y="7882513"/>
                  </a:lnTo>
                  <a:lnTo>
                    <a:pt x="0" y="7882513"/>
                  </a:lnTo>
                  <a:lnTo>
                    <a:pt x="0" y="0"/>
                  </a:lnTo>
                  <a:close/>
                </a:path>
              </a:pathLst>
            </a:custGeom>
            <a:blipFill>
              <a:blip r:embed="rId2"/>
              <a:stretch>
                <a:fillRect l="0" t="0" r="0" b="0"/>
              </a:stretch>
            </a:blipFill>
          </p:spPr>
        </p:sp>
        <p:sp>
          <p:nvSpPr>
            <p:cNvPr name="TextBox 4" id="4"/>
            <p:cNvSpPr txBox="true"/>
            <p:nvPr/>
          </p:nvSpPr>
          <p:spPr>
            <a:xfrm rot="0">
              <a:off x="8459681" y="5432190"/>
              <a:ext cx="18748442" cy="2450323"/>
            </a:xfrm>
            <a:prstGeom prst="rect">
              <a:avLst/>
            </a:prstGeom>
          </p:spPr>
          <p:txBody>
            <a:bodyPr anchor="t" rtlCol="false" tIns="0" lIns="0" bIns="0" rIns="0">
              <a:spAutoFit/>
            </a:bodyPr>
            <a:lstStyle/>
            <a:p>
              <a:pPr algn="l">
                <a:lnSpc>
                  <a:spcPts val="15388"/>
                </a:lnSpc>
              </a:pPr>
              <a:r>
                <a:rPr lang="en-US" b="true" sz="10991" spc="296">
                  <a:solidFill>
                    <a:srgbClr val="241E20"/>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8459681" y="-266700"/>
              <a:ext cx="18748442" cy="2965892"/>
            </a:xfrm>
            <a:prstGeom prst="rect">
              <a:avLst/>
            </a:prstGeom>
          </p:spPr>
          <p:txBody>
            <a:bodyPr anchor="t" rtlCol="false" tIns="0" lIns="0" bIns="0" rIns="0">
              <a:spAutoFit/>
            </a:bodyPr>
            <a:lstStyle/>
            <a:p>
              <a:pPr algn="l">
                <a:lnSpc>
                  <a:spcPts val="18619"/>
                </a:lnSpc>
              </a:pPr>
              <a:r>
                <a:rPr lang="en-US" b="true" sz="13299" spc="359">
                  <a:solidFill>
                    <a:srgbClr val="241E20"/>
                  </a:solidFill>
                  <a:latin typeface="Berlin Sans FB Demi Bold"/>
                  <a:ea typeface="Berlin Sans FB Demi Bold"/>
                  <a:cs typeface="Berlin Sans FB Demi Bold"/>
                  <a:sym typeface="Berlin Sans FB Demi Bold"/>
                </a:rPr>
                <a:t>The 2026</a:t>
              </a:r>
            </a:p>
          </p:txBody>
        </p:sp>
        <p:sp>
          <p:nvSpPr>
            <p:cNvPr name="TextBox 6" id="6"/>
            <p:cNvSpPr txBox="true"/>
            <p:nvPr/>
          </p:nvSpPr>
          <p:spPr>
            <a:xfrm rot="0">
              <a:off x="8459681" y="1467669"/>
              <a:ext cx="18748442" cy="4976970"/>
            </a:xfrm>
            <a:prstGeom prst="rect">
              <a:avLst/>
            </a:prstGeom>
          </p:spPr>
          <p:txBody>
            <a:bodyPr anchor="t" rtlCol="false" tIns="0" lIns="0" bIns="0" rIns="0">
              <a:spAutoFit/>
            </a:bodyPr>
            <a:lstStyle/>
            <a:p>
              <a:pPr algn="l">
                <a:lnSpc>
                  <a:spcPts val="31296"/>
                </a:lnSpc>
                <a:spcBef>
                  <a:spcPct val="0"/>
                </a:spcBef>
              </a:pPr>
              <a:r>
                <a:rPr lang="en-US" b="true" sz="22354" spc="603">
                  <a:solidFill>
                    <a:srgbClr val="263F91"/>
                  </a:solidFill>
                  <a:latin typeface="Berlin Sans FB Demi Bold"/>
                  <a:ea typeface="Berlin Sans FB Demi Bold"/>
                  <a:cs typeface="Berlin Sans FB Demi Bold"/>
                  <a:sym typeface="Berlin Sans FB Demi Bold"/>
                </a:rPr>
                <a:t>TORONTO </a:t>
              </a:r>
            </a:p>
          </p:txBody>
        </p:sp>
        <p:sp>
          <p:nvSpPr>
            <p:cNvPr name="TextBox 7" id="7"/>
            <p:cNvSpPr txBox="true"/>
            <p:nvPr/>
          </p:nvSpPr>
          <p:spPr>
            <a:xfrm rot="0">
              <a:off x="0" y="8497451"/>
              <a:ext cx="27208123" cy="1052322"/>
            </a:xfrm>
            <a:prstGeom prst="rect">
              <a:avLst/>
            </a:prstGeom>
          </p:spPr>
          <p:txBody>
            <a:bodyPr anchor="t" rtlCol="false" tIns="0" lIns="0" bIns="0" rIns="0">
              <a:spAutoFit/>
            </a:bodyPr>
            <a:lstStyle/>
            <a:p>
              <a:pPr algn="ctr">
                <a:lnSpc>
                  <a:spcPts val="6636"/>
                </a:lnSpc>
              </a:pPr>
              <a:r>
                <a:rPr lang="en-US" sz="4740" spc="127">
                  <a:solidFill>
                    <a:srgbClr val="241E20"/>
                  </a:solidFill>
                  <a:latin typeface="Encode Sans"/>
                  <a:ea typeface="Encode Sans"/>
                  <a:cs typeface="Encode Sans"/>
                  <a:sym typeface="Encode Sans"/>
                </a:rPr>
                <a:t>Gathering Christians to pray for Toronto’s Leaders and our Community</a:t>
              </a:r>
            </a:p>
          </p:txBody>
        </p:sp>
        <p:sp>
          <p:nvSpPr>
            <p:cNvPr name="AutoShape 8" id="8"/>
            <p:cNvSpPr/>
            <p:nvPr/>
          </p:nvSpPr>
          <p:spPr>
            <a:xfrm>
              <a:off x="81145" y="8231088"/>
              <a:ext cx="27045833" cy="0"/>
            </a:xfrm>
            <a:prstGeom prst="line">
              <a:avLst/>
            </a:prstGeom>
            <a:ln cap="flat" w="12700">
              <a:solidFill>
                <a:srgbClr val="000000"/>
              </a:solidFill>
              <a:prstDash val="solid"/>
              <a:headEnd type="none" len="sm" w="sm"/>
              <a:tailEnd type="none" len="sm" w="sm"/>
            </a:ln>
          </p:spPr>
        </p:sp>
        <p:sp>
          <p:nvSpPr>
            <p:cNvPr name="AutoShape 9" id="9"/>
            <p:cNvSpPr/>
            <p:nvPr/>
          </p:nvSpPr>
          <p:spPr>
            <a:xfrm>
              <a:off x="81145" y="9911386"/>
              <a:ext cx="27045833" cy="0"/>
            </a:xfrm>
            <a:prstGeom prst="line">
              <a:avLst/>
            </a:prstGeom>
            <a:ln cap="flat" w="12700">
              <a:solidFill>
                <a:srgbClr val="000000"/>
              </a:solidFill>
              <a:prstDash val="solid"/>
              <a:headEnd type="none" len="sm" w="sm"/>
              <a:tailEnd type="none" len="sm" w="sm"/>
            </a:ln>
          </p:spPr>
        </p:sp>
      </p:grpSp>
      <p:sp>
        <p:nvSpPr>
          <p:cNvPr name="TextBox 10" id="10"/>
          <p:cNvSpPr txBox="true"/>
          <p:nvPr/>
        </p:nvSpPr>
        <p:spPr>
          <a:xfrm rot="0">
            <a:off x="1988954" y="10342454"/>
            <a:ext cx="20406093" cy="1027685"/>
          </a:xfrm>
          <a:prstGeom prst="rect">
            <a:avLst/>
          </a:prstGeom>
        </p:spPr>
        <p:txBody>
          <a:bodyPr anchor="t" rtlCol="false" tIns="0" lIns="0" bIns="0" rIns="0">
            <a:spAutoFit/>
          </a:bodyPr>
          <a:lstStyle/>
          <a:p>
            <a:pPr algn="ctr">
              <a:lnSpc>
                <a:spcPts val="8455"/>
              </a:lnSpc>
            </a:pPr>
            <a:r>
              <a:rPr lang="en-US" b="true" sz="6039" spc="6">
                <a:solidFill>
                  <a:srgbClr val="003462"/>
                </a:solidFill>
                <a:latin typeface="Encode Sans Medium"/>
                <a:ea typeface="Encode Sans Medium"/>
                <a:cs typeface="Encode Sans Medium"/>
                <a:sym typeface="Encode Sans Medium"/>
              </a:rPr>
              <a:t>Early Bird: </a:t>
            </a:r>
            <a:r>
              <a:rPr lang="en-US" b="true" sz="6039" spc="6">
                <a:solidFill>
                  <a:srgbClr val="003462"/>
                </a:solidFill>
                <a:latin typeface="Encode Sans Medium"/>
                <a:ea typeface="Encode Sans Medium"/>
                <a:cs typeface="Encode Sans Medium"/>
                <a:sym typeface="Encode Sans Medium"/>
              </a:rPr>
              <a:t>www.torontoprayerbreakfast.com/2026</a:t>
            </a:r>
          </a:p>
        </p:txBody>
      </p:sp>
      <p:sp>
        <p:nvSpPr>
          <p:cNvPr name="TextBox 11" id="11"/>
          <p:cNvSpPr txBox="true"/>
          <p:nvPr/>
        </p:nvSpPr>
        <p:spPr>
          <a:xfrm rot="0">
            <a:off x="0" y="12589874"/>
            <a:ext cx="24384000" cy="663984"/>
          </a:xfrm>
          <a:prstGeom prst="rect">
            <a:avLst/>
          </a:prstGeom>
        </p:spPr>
        <p:txBody>
          <a:bodyPr anchor="t" rtlCol="false" tIns="0" lIns="0" bIns="0" rIns="0">
            <a:spAutoFit/>
          </a:bodyPr>
          <a:lstStyle/>
          <a:p>
            <a:pPr algn="ctr">
              <a:lnSpc>
                <a:spcPts val="5402"/>
              </a:lnSpc>
            </a:pPr>
            <a:r>
              <a:rPr lang="en-US" sz="3858" spc="3">
                <a:solidFill>
                  <a:srgbClr val="000000"/>
                </a:solidFill>
                <a:latin typeface="Encode Sans"/>
                <a:ea typeface="Encode Sans"/>
                <a:cs typeface="Encode Sans"/>
                <a:sym typeface="Encode Sans"/>
              </a:rPr>
              <a:t>Hashtag: #TorontoPrayerBreakfast                                                                      Tag Us: @TorontoPrayerBreakfast</a:t>
            </a:r>
          </a:p>
        </p:txBody>
      </p:sp>
      <p:sp>
        <p:nvSpPr>
          <p:cNvPr name="TextBox 12" id="12"/>
          <p:cNvSpPr txBox="true"/>
          <p:nvPr/>
        </p:nvSpPr>
        <p:spPr>
          <a:xfrm rot="0">
            <a:off x="1680277" y="749807"/>
            <a:ext cx="21023446" cy="1119761"/>
          </a:xfrm>
          <a:prstGeom prst="rect">
            <a:avLst/>
          </a:prstGeom>
        </p:spPr>
        <p:txBody>
          <a:bodyPr anchor="t" rtlCol="false" tIns="0" lIns="0" bIns="0" rIns="0">
            <a:spAutoFit/>
          </a:bodyPr>
          <a:lstStyle/>
          <a:p>
            <a:pPr algn="l">
              <a:lnSpc>
                <a:spcPts val="9155"/>
              </a:lnSpc>
            </a:pPr>
            <a:r>
              <a:rPr lang="en-US" sz="6539" spc="6">
                <a:solidFill>
                  <a:srgbClr val="263F91"/>
                </a:solidFill>
                <a:latin typeface="Encode Sans"/>
                <a:ea typeface="Encode Sans"/>
                <a:cs typeface="Encode Sans"/>
                <a:sym typeface="Encode Sans"/>
              </a:rPr>
              <a:t>Register for:</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9941562" y="12056200"/>
            <a:ext cx="4599503" cy="1332530"/>
            <a:chOff x="0" y="0"/>
            <a:chExt cx="6132670" cy="1776707"/>
          </a:xfrm>
        </p:grpSpPr>
        <p:sp>
          <p:nvSpPr>
            <p:cNvPr name="Freeform 3" id="3"/>
            <p:cNvSpPr/>
            <p:nvPr/>
          </p:nvSpPr>
          <p:spPr>
            <a:xfrm flipH="false" flipV="false" rot="0">
              <a:off x="0" y="0"/>
              <a:ext cx="1767633" cy="1776707"/>
            </a:xfrm>
            <a:custGeom>
              <a:avLst/>
              <a:gdLst/>
              <a:ahLst/>
              <a:cxnLst/>
              <a:rect r="r" b="b" t="t" l="l"/>
              <a:pathLst>
                <a:path h="1776707" w="1767633">
                  <a:moveTo>
                    <a:pt x="0" y="0"/>
                  </a:moveTo>
                  <a:lnTo>
                    <a:pt x="1767633" y="0"/>
                  </a:lnTo>
                  <a:lnTo>
                    <a:pt x="1767633" y="1776707"/>
                  </a:lnTo>
                  <a:lnTo>
                    <a:pt x="0" y="1776707"/>
                  </a:lnTo>
                  <a:lnTo>
                    <a:pt x="0" y="0"/>
                  </a:lnTo>
                  <a:close/>
                </a:path>
              </a:pathLst>
            </a:custGeom>
            <a:blipFill>
              <a:blip r:embed="rId2">
                <a:alphaModFix amt="76000"/>
              </a:blip>
              <a:stretch>
                <a:fillRect l="0" t="0" r="0" b="0"/>
              </a:stretch>
            </a:blipFill>
          </p:spPr>
        </p:sp>
        <p:sp>
          <p:nvSpPr>
            <p:cNvPr name="TextBox 4" id="4"/>
            <p:cNvSpPr txBox="true"/>
            <p:nvPr/>
          </p:nvSpPr>
          <p:spPr>
            <a:xfrm rot="0">
              <a:off x="1906799" y="1216637"/>
              <a:ext cx="4225871" cy="560070"/>
            </a:xfrm>
            <a:prstGeom prst="rect">
              <a:avLst/>
            </a:prstGeom>
          </p:spPr>
          <p:txBody>
            <a:bodyPr anchor="t" rtlCol="false" tIns="0" lIns="0" bIns="0" rIns="0">
              <a:spAutoFit/>
            </a:bodyPr>
            <a:lstStyle/>
            <a:p>
              <a:pPr algn="l">
                <a:lnSpc>
                  <a:spcPts val="3468"/>
                </a:lnSpc>
              </a:pPr>
              <a:r>
                <a:rPr lang="en-US" b="true" sz="2477" spc="6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906799" y="-57150"/>
              <a:ext cx="4225871" cy="665544"/>
            </a:xfrm>
            <a:prstGeom prst="rect">
              <a:avLst/>
            </a:prstGeom>
          </p:spPr>
          <p:txBody>
            <a:bodyPr anchor="t" rtlCol="false" tIns="0" lIns="0" bIns="0" rIns="0">
              <a:spAutoFit/>
            </a:bodyPr>
            <a:lstStyle/>
            <a:p>
              <a:pPr algn="l">
                <a:lnSpc>
                  <a:spcPts val="4196"/>
                </a:lnSpc>
              </a:pPr>
              <a:r>
                <a:rPr lang="en-US" b="true" sz="2997" spc="80">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906799" y="324794"/>
              <a:ext cx="4225871" cy="1127818"/>
            </a:xfrm>
            <a:prstGeom prst="rect">
              <a:avLst/>
            </a:prstGeom>
          </p:spPr>
          <p:txBody>
            <a:bodyPr anchor="t" rtlCol="false" tIns="0" lIns="0" bIns="0" rIns="0">
              <a:spAutoFit/>
            </a:bodyPr>
            <a:lstStyle/>
            <a:p>
              <a:pPr algn="l">
                <a:lnSpc>
                  <a:spcPts val="7054"/>
                </a:lnSpc>
                <a:spcBef>
                  <a:spcPct val="0"/>
                </a:spcBef>
              </a:pPr>
              <a:r>
                <a:rPr lang="en-US" b="true" sz="5038" spc="136">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813679" y="5022250"/>
            <a:ext cx="22855269" cy="1708151"/>
          </a:xfrm>
          <a:prstGeom prst="rect">
            <a:avLst/>
          </a:prstGeom>
        </p:spPr>
        <p:txBody>
          <a:bodyPr anchor="t" rtlCol="false" tIns="0" lIns="0" bIns="0" rIns="0">
            <a:spAutoFit/>
          </a:bodyPr>
          <a:lstStyle/>
          <a:p>
            <a:pPr algn="ctr">
              <a:lnSpc>
                <a:spcPts val="13999"/>
              </a:lnSpc>
            </a:pPr>
            <a:r>
              <a:rPr lang="en-US" b="true" sz="9999" spc="9">
                <a:solidFill>
                  <a:srgbClr val="FFC526"/>
                </a:solidFill>
                <a:latin typeface="Encode Sans SemiCondensed Bold"/>
                <a:ea typeface="Encode Sans SemiCondensed Bold"/>
                <a:cs typeface="Encode Sans SemiCondensed Bold"/>
                <a:sym typeface="Encode Sans SemiCondensed Bold"/>
              </a:rPr>
              <a:t>PRAYERS FOR OUR CITY</a:t>
            </a:r>
            <a:r>
              <a:rPr lang="en-US" b="true" sz="9999" spc="9">
                <a:solidFill>
                  <a:srgbClr val="FFC526"/>
                </a:solidFill>
                <a:latin typeface="Encode Sans SemiCondensed Bold"/>
                <a:ea typeface="Encode Sans SemiCondensed Bold"/>
                <a:cs typeface="Encode Sans SemiCondensed Bold"/>
                <a:sym typeface="Encode Sans SemiCondensed Bold"/>
              </a:rPr>
              <a:t> </a:t>
            </a:r>
          </a:p>
        </p:txBody>
      </p:sp>
      <p:sp>
        <p:nvSpPr>
          <p:cNvPr name="TextBox 8" id="8"/>
          <p:cNvSpPr txBox="true"/>
          <p:nvPr/>
        </p:nvSpPr>
        <p:spPr>
          <a:xfrm rot="0">
            <a:off x="1420913" y="7469358"/>
            <a:ext cx="21640800" cy="2981325"/>
          </a:xfrm>
          <a:prstGeom prst="rect">
            <a:avLst/>
          </a:prstGeom>
        </p:spPr>
        <p:txBody>
          <a:bodyPr anchor="t" rtlCol="false" tIns="0" lIns="0" bIns="0" rIns="0">
            <a:spAutoFit/>
          </a:bodyPr>
          <a:lstStyle/>
          <a:p>
            <a:pPr algn="ctr">
              <a:lnSpc>
                <a:spcPts val="9799"/>
              </a:lnSpc>
            </a:pPr>
            <a:r>
              <a:rPr lang="en-US" b="true" sz="6999" spc="6">
                <a:solidFill>
                  <a:srgbClr val="FFFFFF"/>
                </a:solidFill>
                <a:latin typeface="Encode Sans Bold"/>
                <a:ea typeface="Encode Sans Bold"/>
                <a:cs typeface="Encode Sans Bold"/>
                <a:sym typeface="Encode Sans Bold"/>
              </a:rPr>
              <a:t>Donnie Persaud</a:t>
            </a:r>
          </a:p>
          <a:p>
            <a:pPr algn="ctr">
              <a:lnSpc>
                <a:spcPts val="7000"/>
              </a:lnSpc>
            </a:pPr>
            <a:r>
              <a:rPr lang="en-US" sz="5000" spc="5">
                <a:solidFill>
                  <a:srgbClr val="FFFFFF"/>
                </a:solidFill>
                <a:latin typeface="Encode Sans"/>
                <a:ea typeface="Encode Sans"/>
                <a:cs typeface="Encode Sans"/>
                <a:sym typeface="Encode Sans"/>
              </a:rPr>
              <a:t>Lead Pastor, Empowered Life Church</a:t>
            </a:r>
          </a:p>
          <a:p>
            <a:pPr algn="ctr">
              <a:lnSpc>
                <a:spcPts val="7000"/>
              </a:lnSpc>
            </a:pPr>
            <a:r>
              <a:rPr lang="en-US" sz="5000" spc="5">
                <a:solidFill>
                  <a:srgbClr val="FFFFFF"/>
                </a:solidFill>
                <a:latin typeface="Encode Sans"/>
                <a:ea typeface="Encode Sans"/>
                <a:cs typeface="Encode Sans"/>
                <a:sym typeface="Encode Sans"/>
              </a:rPr>
              <a:t>Steering Committee, Toronto Prayer Breakfast</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181100"/>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PRAYING FOR SEVEN STRATEGIC AREAS</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5405438" y="3071374"/>
            <a:ext cx="13573125" cy="9209151"/>
          </a:xfrm>
          <a:prstGeom prst="rect">
            <a:avLst/>
          </a:prstGeom>
        </p:spPr>
        <p:txBody>
          <a:bodyPr anchor="t" rtlCol="false" tIns="0" lIns="0" bIns="0" rIns="0">
            <a:spAutoFit/>
          </a:bodyPr>
          <a:lstStyle/>
          <a:p>
            <a:pPr algn="l">
              <a:lnSpc>
                <a:spcPts val="10436"/>
              </a:lnSpc>
            </a:pPr>
            <a:r>
              <a:rPr lang="en-US" sz="6999" spc="6">
                <a:solidFill>
                  <a:srgbClr val="FFFFFF"/>
                </a:solidFill>
                <a:latin typeface="Open Sans"/>
                <a:ea typeface="Open Sans"/>
                <a:cs typeface="Open Sans"/>
                <a:sym typeface="Open Sans"/>
              </a:rPr>
              <a:t>1. Political Leaders</a:t>
            </a:r>
          </a:p>
          <a:p>
            <a:pPr algn="l">
              <a:lnSpc>
                <a:spcPts val="10436"/>
              </a:lnSpc>
              <a:spcBef>
                <a:spcPct val="0"/>
              </a:spcBef>
            </a:pPr>
            <a:r>
              <a:rPr lang="en-US" sz="6999" spc="6">
                <a:solidFill>
                  <a:srgbClr val="FFFFFF"/>
                </a:solidFill>
                <a:latin typeface="Open Sans"/>
                <a:ea typeface="Open Sans"/>
                <a:cs typeface="Open Sans"/>
                <a:sym typeface="Open Sans"/>
              </a:rPr>
              <a:t>2. Business &amp; Marketplace </a:t>
            </a:r>
          </a:p>
          <a:p>
            <a:pPr algn="l">
              <a:lnSpc>
                <a:spcPts val="10436"/>
              </a:lnSpc>
              <a:spcBef>
                <a:spcPct val="0"/>
              </a:spcBef>
            </a:pPr>
            <a:r>
              <a:rPr lang="en-US" sz="6999" spc="6">
                <a:solidFill>
                  <a:srgbClr val="FFFFFF"/>
                </a:solidFill>
                <a:latin typeface="Open Sans"/>
                <a:ea typeface="Open Sans"/>
                <a:cs typeface="Open Sans"/>
                <a:sym typeface="Open Sans"/>
              </a:rPr>
              <a:t>3. Family, Youth &amp; Community </a:t>
            </a:r>
          </a:p>
          <a:p>
            <a:pPr algn="l">
              <a:lnSpc>
                <a:spcPts val="10436"/>
              </a:lnSpc>
              <a:spcBef>
                <a:spcPct val="0"/>
              </a:spcBef>
            </a:pPr>
            <a:r>
              <a:rPr lang="en-US" sz="6999" spc="6">
                <a:solidFill>
                  <a:srgbClr val="FFFFFF"/>
                </a:solidFill>
                <a:latin typeface="Open Sans"/>
                <a:ea typeface="Open Sans"/>
                <a:cs typeface="Open Sans"/>
                <a:sym typeface="Open Sans"/>
              </a:rPr>
              <a:t>4. First Responders &amp; Healthcare</a:t>
            </a:r>
          </a:p>
          <a:p>
            <a:pPr algn="l">
              <a:lnSpc>
                <a:spcPts val="10436"/>
              </a:lnSpc>
              <a:spcBef>
                <a:spcPct val="0"/>
              </a:spcBef>
            </a:pPr>
            <a:r>
              <a:rPr lang="en-US" sz="6999" spc="6">
                <a:solidFill>
                  <a:srgbClr val="FFFFFF"/>
                </a:solidFill>
                <a:latin typeface="Open Sans"/>
                <a:ea typeface="Open Sans"/>
                <a:cs typeface="Open Sans"/>
                <a:sym typeface="Open Sans"/>
              </a:rPr>
              <a:t>5. Education </a:t>
            </a:r>
          </a:p>
          <a:p>
            <a:pPr algn="l">
              <a:lnSpc>
                <a:spcPts val="10436"/>
              </a:lnSpc>
              <a:spcBef>
                <a:spcPct val="0"/>
              </a:spcBef>
            </a:pPr>
            <a:r>
              <a:rPr lang="en-US" sz="6999" spc="6">
                <a:solidFill>
                  <a:srgbClr val="FFFFFF"/>
                </a:solidFill>
                <a:latin typeface="Open Sans"/>
                <a:ea typeface="Open Sans"/>
                <a:cs typeface="Open Sans"/>
                <a:sym typeface="Open Sans"/>
              </a:rPr>
              <a:t>6. Media, Arts &amp; Entertainment </a:t>
            </a:r>
          </a:p>
          <a:p>
            <a:pPr algn="l">
              <a:lnSpc>
                <a:spcPts val="10436"/>
              </a:lnSpc>
              <a:spcBef>
                <a:spcPct val="0"/>
              </a:spcBef>
            </a:pPr>
            <a:r>
              <a:rPr lang="en-US" sz="6999" spc="6">
                <a:solidFill>
                  <a:srgbClr val="FFFFFF"/>
                </a:solidFill>
                <a:latin typeface="Open Sans"/>
                <a:ea typeface="Open Sans"/>
                <a:cs typeface="Open Sans"/>
                <a:sym typeface="Open Sans"/>
              </a:rPr>
              <a:t>7. Clergy &amp; The Church</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2554171"/>
            <a:ext cx="22855269" cy="3321047"/>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POLITICAL LEADERS</a:t>
            </a:r>
          </a:p>
          <a:p>
            <a:pPr algn="ctr">
              <a:lnSpc>
                <a:spcPts val="13300"/>
              </a:lnSpc>
            </a:pPr>
            <a:r>
              <a:rPr lang="en-US" sz="9500" spc="9">
                <a:solidFill>
                  <a:srgbClr val="FFC526"/>
                </a:solidFill>
                <a:latin typeface="Encode Sans SemiCondensed"/>
                <a:ea typeface="Encode Sans SemiCondensed"/>
                <a:cs typeface="Encode Sans SemiCondensed"/>
                <a:sym typeface="Encode Sans SemiCondensed"/>
              </a:rPr>
              <a:t>(THEME: WISDOM &amp; DIRECTION)</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371600" y="7050556"/>
            <a:ext cx="22102314" cy="5055870"/>
          </a:xfrm>
          <a:prstGeom prst="rect">
            <a:avLst/>
          </a:prstGeom>
        </p:spPr>
        <p:txBody>
          <a:bodyPr anchor="t" rtlCol="false" tIns="0" lIns="0" bIns="0" rIns="0">
            <a:spAutoFit/>
          </a:bodyPr>
          <a:lstStyle/>
          <a:p>
            <a:pPr algn="ctr">
              <a:lnSpc>
                <a:spcPts val="10080"/>
              </a:lnSpc>
            </a:pPr>
            <a:r>
              <a:rPr lang="en-US" sz="7200" spc="7">
                <a:solidFill>
                  <a:srgbClr val="FFC526"/>
                </a:solidFill>
                <a:latin typeface="Encode Sans SemiCondensed Light"/>
                <a:ea typeface="Encode Sans SemiCondensed Light"/>
                <a:cs typeface="Encode Sans SemiCondensed Light"/>
                <a:sym typeface="Encode Sans SemiCondensed Light"/>
              </a:rPr>
              <a:t>Scripture Focus</a:t>
            </a:r>
            <a:r>
              <a:rPr lang="en-US" sz="7200" spc="7">
                <a:solidFill>
                  <a:srgbClr val="FFFFFF"/>
                </a:solidFill>
                <a:latin typeface="Encode Sans SemiCondensed Light"/>
                <a:ea typeface="Encode Sans SemiCondensed Light"/>
                <a:cs typeface="Encode Sans SemiCondensed Light"/>
                <a:sym typeface="Encode Sans SemiCondensed Light"/>
              </a:rPr>
              <a:t> – “Trust in the LORD with all your heart; do not depend on your own understanding. Seek his will in all you do, and he will show you which path to take.” </a:t>
            </a:r>
          </a:p>
          <a:p>
            <a:pPr algn="ctr">
              <a:lnSpc>
                <a:spcPts val="10080"/>
              </a:lnSpc>
              <a:spcBef>
                <a:spcPct val="0"/>
              </a:spcBef>
            </a:pPr>
            <a:r>
              <a:rPr lang="en-US" sz="7200" spc="7">
                <a:solidFill>
                  <a:srgbClr val="FFFFFF"/>
                </a:solidFill>
                <a:latin typeface="Encode Sans SemiCondensed Light"/>
                <a:ea typeface="Encode Sans SemiCondensed Light"/>
                <a:cs typeface="Encode Sans SemiCondensed Light"/>
                <a:sym typeface="Encode Sans SemiCondensed Light"/>
              </a:rPr>
              <a:t>Proverbs 3:5-6 (NLT)</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420776"/>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POLITICAL LEADERS</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72420" y="3256987"/>
            <a:ext cx="24209326" cy="8371205"/>
          </a:xfrm>
          <a:prstGeom prst="rect">
            <a:avLst/>
          </a:prstGeom>
        </p:spPr>
        <p:txBody>
          <a:bodyPr anchor="t" rtlCol="false" tIns="0" lIns="0" bIns="0" rIns="0">
            <a:spAutoFit/>
          </a:bodyPr>
          <a:lstStyle/>
          <a:p>
            <a:pPr algn="l" marL="1144271" indent="-572135"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Our God and our Father, we recognize that nothing takes you by surprise, so today we ask for your guidance to navigate these challenging times</a:t>
            </a:r>
          </a:p>
          <a:p>
            <a:pPr algn="l" marL="1144271" indent="-572135"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We pray for our mayor, city councillors and all our political leaders who serve our city</a:t>
            </a:r>
          </a:p>
          <a:p>
            <a:pPr algn="l" marL="1144271" indent="-572135"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Given the unprecedented U.S. tariffs imposed today, grant our leaders wisdom to take appropriate and measured action as a nation and city, guide them as they deliberate on strategies to support affected industries and workers</a:t>
            </a:r>
          </a:p>
          <a:p>
            <a:pPr algn="l" marL="1144271" indent="-572135" lvl="1">
              <a:lnSpc>
                <a:spcPts val="7420"/>
              </a:lnSpc>
              <a:buFont typeface="Arial"/>
              <a:buChar char="•"/>
            </a:pPr>
            <a:r>
              <a:rPr lang="en-US" sz="5300" spc="5">
                <a:solidFill>
                  <a:srgbClr val="FFFFFF"/>
                </a:solidFill>
                <a:latin typeface="Encode Sans SemiCondensed Light"/>
                <a:ea typeface="Encode Sans SemiCondensed Light"/>
                <a:cs typeface="Encode Sans SemiCondensed Light"/>
                <a:sym typeface="Encode Sans SemiCondensed Light"/>
              </a:rPr>
              <a:t>We pray for rational thinking and a spirit of cooperation to prevail among the trading partners, to achieve equitable outcomes on an expedited basis, for the common good of all people</a:t>
            </a: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1305515"/>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POLITICAL LEADERS (cont’d)</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642547" y="3170622"/>
            <a:ext cx="22709548" cy="84962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May our political leaders serve with humility, dignity, and accountability, recognizing that all authority is from you, and it is the hand of God that blesses and sustains any city or nation </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We are grateful for their commitment and ask you to give them good health, strength, and protection for their families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As they serve our city, empower them with your grace, compassion and a heart to lead, by your Spirit </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In Jesus name we pray, Amen</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2957583"/>
            <a:ext cx="22855269" cy="3321047"/>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BUSINESS &amp; MARKETPLACE </a:t>
            </a:r>
          </a:p>
          <a:p>
            <a:pPr algn="ctr">
              <a:lnSpc>
                <a:spcPts val="13300"/>
              </a:lnSpc>
            </a:pPr>
            <a:r>
              <a:rPr lang="en-US" sz="9500" spc="9">
                <a:solidFill>
                  <a:srgbClr val="FFC526"/>
                </a:solidFill>
                <a:latin typeface="Encode Sans SemiCondensed"/>
                <a:ea typeface="Encode Sans SemiCondensed"/>
                <a:cs typeface="Encode Sans SemiCondensed"/>
                <a:sym typeface="Encode Sans SemiCondensed"/>
              </a:rPr>
              <a:t>(THEME: SUCCESS &amp; STEWARDSHIP)</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517321" y="7550018"/>
            <a:ext cx="22102314" cy="3779520"/>
          </a:xfrm>
          <a:prstGeom prst="rect">
            <a:avLst/>
          </a:prstGeom>
        </p:spPr>
        <p:txBody>
          <a:bodyPr anchor="t" rtlCol="false" tIns="0" lIns="0" bIns="0" rIns="0">
            <a:spAutoFit/>
          </a:bodyPr>
          <a:lstStyle/>
          <a:p>
            <a:pPr algn="ctr">
              <a:lnSpc>
                <a:spcPts val="10080"/>
              </a:lnSpc>
            </a:pPr>
            <a:r>
              <a:rPr lang="en-US" sz="7200" spc="7">
                <a:solidFill>
                  <a:srgbClr val="FFC526"/>
                </a:solidFill>
                <a:latin typeface="Encode Sans SemiCondensed Light"/>
                <a:ea typeface="Encode Sans SemiCondensed Light"/>
                <a:cs typeface="Encode Sans SemiCondensed Light"/>
                <a:sym typeface="Encode Sans SemiCondensed Light"/>
              </a:rPr>
              <a:t>Scripture Focus </a:t>
            </a:r>
            <a:r>
              <a:rPr lang="en-US" sz="7200" spc="7">
                <a:solidFill>
                  <a:srgbClr val="FFFFFF"/>
                </a:solidFill>
                <a:latin typeface="Encode Sans SemiCondensed Light"/>
                <a:ea typeface="Encode Sans SemiCondensed Light"/>
                <a:cs typeface="Encode Sans SemiCondensed Light"/>
                <a:sym typeface="Encode Sans SemiCondensed Light"/>
              </a:rPr>
              <a:t>– “Commit to the LORD whatever you do, and he will establish your plans.” </a:t>
            </a:r>
          </a:p>
          <a:p>
            <a:pPr algn="ctr">
              <a:lnSpc>
                <a:spcPts val="10080"/>
              </a:lnSpc>
              <a:spcBef>
                <a:spcPct val="0"/>
              </a:spcBef>
            </a:pPr>
            <a:r>
              <a:rPr lang="en-US" sz="7200" spc="7">
                <a:solidFill>
                  <a:srgbClr val="FFFFFF"/>
                </a:solidFill>
                <a:latin typeface="Encode Sans SemiCondensed Light"/>
                <a:ea typeface="Encode Sans SemiCondensed Light"/>
                <a:cs typeface="Encode Sans SemiCondensed Light"/>
                <a:sym typeface="Encode Sans SemiCondensed Light"/>
              </a:rPr>
              <a:t>Proverbs 16:3 (NIV)</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bg>
      <p:bgPr>
        <a:solidFill>
          <a:srgbClr val="263F91"/>
        </a:solidFill>
      </p:bgPr>
    </p:bg>
    <p:spTree>
      <p:nvGrpSpPr>
        <p:cNvPr id="1" name=""/>
        <p:cNvGrpSpPr/>
        <p:nvPr/>
      </p:nvGrpSpPr>
      <p:grpSpPr>
        <a:xfrm>
          <a:off x="0" y="0"/>
          <a:ext cx="0" cy="0"/>
          <a:chOff x="0" y="0"/>
          <a:chExt cx="0" cy="0"/>
        </a:xfrm>
      </p:grpSpPr>
      <p:grpSp>
        <p:nvGrpSpPr>
          <p:cNvPr name="Group 2" id="2"/>
          <p:cNvGrpSpPr/>
          <p:nvPr/>
        </p:nvGrpSpPr>
        <p:grpSpPr>
          <a:xfrm rot="0">
            <a:off x="174674" y="12280525"/>
            <a:ext cx="3862400" cy="1118983"/>
            <a:chOff x="0" y="0"/>
            <a:chExt cx="5149866" cy="1491977"/>
          </a:xfrm>
        </p:grpSpPr>
        <p:sp>
          <p:nvSpPr>
            <p:cNvPr name="Freeform 3" id="3"/>
            <p:cNvSpPr/>
            <p:nvPr/>
          </p:nvSpPr>
          <p:spPr>
            <a:xfrm flipH="false" flipV="false" rot="0">
              <a:off x="0" y="0"/>
              <a:ext cx="1484357" cy="1491977"/>
            </a:xfrm>
            <a:custGeom>
              <a:avLst/>
              <a:gdLst/>
              <a:ahLst/>
              <a:cxnLst/>
              <a:rect r="r" b="b" t="t" l="l"/>
              <a:pathLst>
                <a:path h="1491977" w="1484357">
                  <a:moveTo>
                    <a:pt x="0" y="0"/>
                  </a:moveTo>
                  <a:lnTo>
                    <a:pt x="1484357" y="0"/>
                  </a:lnTo>
                  <a:lnTo>
                    <a:pt x="1484357" y="1491977"/>
                  </a:lnTo>
                  <a:lnTo>
                    <a:pt x="0" y="1491977"/>
                  </a:lnTo>
                  <a:lnTo>
                    <a:pt x="0" y="0"/>
                  </a:lnTo>
                  <a:close/>
                </a:path>
              </a:pathLst>
            </a:custGeom>
            <a:blipFill>
              <a:blip r:embed="rId2">
                <a:alphaModFix amt="76000"/>
              </a:blip>
              <a:stretch>
                <a:fillRect l="0" t="0" r="0" b="0"/>
              </a:stretch>
            </a:blipFill>
          </p:spPr>
        </p:sp>
        <p:sp>
          <p:nvSpPr>
            <p:cNvPr name="TextBox 4" id="4"/>
            <p:cNvSpPr txBox="true"/>
            <p:nvPr/>
          </p:nvSpPr>
          <p:spPr>
            <a:xfrm rot="0">
              <a:off x="1601221" y="1022028"/>
              <a:ext cx="3548645" cy="469948"/>
            </a:xfrm>
            <a:prstGeom prst="rect">
              <a:avLst/>
            </a:prstGeom>
          </p:spPr>
          <p:txBody>
            <a:bodyPr anchor="t" rtlCol="false" tIns="0" lIns="0" bIns="0" rIns="0">
              <a:spAutoFit/>
            </a:bodyPr>
            <a:lstStyle/>
            <a:p>
              <a:pPr algn="l">
                <a:lnSpc>
                  <a:spcPts val="2912"/>
                </a:lnSpc>
              </a:pPr>
              <a:r>
                <a:rPr lang="en-US" b="true" sz="2080" spc="56">
                  <a:solidFill>
                    <a:srgbClr val="FFFFFF">
                      <a:alpha val="75686"/>
                    </a:srgbClr>
                  </a:solidFill>
                  <a:latin typeface="Berlin Sans FB Demi Bold"/>
                  <a:ea typeface="Berlin Sans FB Demi Bold"/>
                  <a:cs typeface="Berlin Sans FB Demi Bold"/>
                  <a:sym typeface="Berlin Sans FB Demi Bold"/>
                </a:rPr>
                <a:t>PRAYER BREAKFAST</a:t>
              </a:r>
            </a:p>
          </p:txBody>
        </p:sp>
        <p:sp>
          <p:nvSpPr>
            <p:cNvPr name="TextBox 5" id="5"/>
            <p:cNvSpPr txBox="true"/>
            <p:nvPr/>
          </p:nvSpPr>
          <p:spPr>
            <a:xfrm rot="0">
              <a:off x="1601221" y="-57150"/>
              <a:ext cx="3548645" cy="568044"/>
            </a:xfrm>
            <a:prstGeom prst="rect">
              <a:avLst/>
            </a:prstGeom>
          </p:spPr>
          <p:txBody>
            <a:bodyPr anchor="t" rtlCol="false" tIns="0" lIns="0" bIns="0" rIns="0">
              <a:spAutoFit/>
            </a:bodyPr>
            <a:lstStyle/>
            <a:p>
              <a:pPr algn="l">
                <a:lnSpc>
                  <a:spcPts val="3524"/>
                </a:lnSpc>
              </a:pPr>
              <a:r>
                <a:rPr lang="en-US" b="true" sz="2517" spc="67">
                  <a:solidFill>
                    <a:srgbClr val="FFFFFF">
                      <a:alpha val="75686"/>
                    </a:srgbClr>
                  </a:solidFill>
                  <a:latin typeface="Berlin Sans FB Demi Bold"/>
                  <a:ea typeface="Berlin Sans FB Demi Bold"/>
                  <a:cs typeface="Berlin Sans FB Demi Bold"/>
                  <a:sym typeface="Berlin Sans FB Demi Bold"/>
                </a:rPr>
                <a:t>The 2025</a:t>
              </a:r>
            </a:p>
          </p:txBody>
        </p:sp>
        <p:sp>
          <p:nvSpPr>
            <p:cNvPr name="TextBox 6" id="6"/>
            <p:cNvSpPr txBox="true"/>
            <p:nvPr/>
          </p:nvSpPr>
          <p:spPr>
            <a:xfrm rot="0">
              <a:off x="1601221" y="275002"/>
              <a:ext cx="3548645" cy="944818"/>
            </a:xfrm>
            <a:prstGeom prst="rect">
              <a:avLst/>
            </a:prstGeom>
          </p:spPr>
          <p:txBody>
            <a:bodyPr anchor="t" rtlCol="false" tIns="0" lIns="0" bIns="0" rIns="0">
              <a:spAutoFit/>
            </a:bodyPr>
            <a:lstStyle/>
            <a:p>
              <a:pPr algn="l">
                <a:lnSpc>
                  <a:spcPts val="5923"/>
                </a:lnSpc>
                <a:spcBef>
                  <a:spcPct val="0"/>
                </a:spcBef>
              </a:pPr>
              <a:r>
                <a:rPr lang="en-US" b="true" sz="4231" spc="114">
                  <a:solidFill>
                    <a:srgbClr val="FFFFFF">
                      <a:alpha val="75686"/>
                    </a:srgbClr>
                  </a:solidFill>
                  <a:latin typeface="Berlin Sans FB Demi Bold"/>
                  <a:ea typeface="Berlin Sans FB Demi Bold"/>
                  <a:cs typeface="Berlin Sans FB Demi Bold"/>
                  <a:sym typeface="Berlin Sans FB Demi Bold"/>
                </a:rPr>
                <a:t>TORONTO </a:t>
              </a:r>
            </a:p>
          </p:txBody>
        </p:sp>
      </p:grpSp>
      <p:sp>
        <p:nvSpPr>
          <p:cNvPr name="TextBox 7" id="7"/>
          <p:cNvSpPr txBox="true"/>
          <p:nvPr/>
        </p:nvSpPr>
        <p:spPr>
          <a:xfrm rot="0">
            <a:off x="764365" y="458789"/>
            <a:ext cx="22855269" cy="1635122"/>
          </a:xfrm>
          <a:prstGeom prst="rect">
            <a:avLst/>
          </a:prstGeom>
        </p:spPr>
        <p:txBody>
          <a:bodyPr anchor="t" rtlCol="false" tIns="0" lIns="0" bIns="0" rIns="0">
            <a:spAutoFit/>
          </a:bodyPr>
          <a:lstStyle/>
          <a:p>
            <a:pPr algn="ctr">
              <a:lnSpc>
                <a:spcPts val="13300"/>
              </a:lnSpc>
            </a:pPr>
            <a:r>
              <a:rPr lang="en-US" b="true" sz="9500" spc="9">
                <a:solidFill>
                  <a:srgbClr val="FFC526"/>
                </a:solidFill>
                <a:latin typeface="Encode Sans SemiCondensed Bold"/>
                <a:ea typeface="Encode Sans SemiCondensed Bold"/>
                <a:cs typeface="Encode Sans SemiCondensed Bold"/>
                <a:sym typeface="Encode Sans SemiCondensed Bold"/>
              </a:rPr>
              <a:t>BUSINESS &amp; MARKETPLACE </a:t>
            </a:r>
          </a:p>
        </p:txBody>
      </p:sp>
      <p:sp>
        <p:nvSpPr>
          <p:cNvPr name="TextBox 8" id="8"/>
          <p:cNvSpPr txBox="true"/>
          <p:nvPr/>
        </p:nvSpPr>
        <p:spPr>
          <a:xfrm rot="0">
            <a:off x="15443892" y="12296775"/>
            <a:ext cx="8593015" cy="825311"/>
          </a:xfrm>
          <a:prstGeom prst="rect">
            <a:avLst/>
          </a:prstGeom>
        </p:spPr>
        <p:txBody>
          <a:bodyPr anchor="t" rtlCol="false" tIns="0" lIns="0" bIns="0" rIns="0">
            <a:spAutoFit/>
          </a:bodyPr>
          <a:lstStyle/>
          <a:p>
            <a:pPr algn="r">
              <a:lnSpc>
                <a:spcPts val="3891"/>
              </a:lnSpc>
            </a:pPr>
            <a:r>
              <a:rPr lang="en-US" b="true" sz="2779" spc="2">
                <a:solidFill>
                  <a:srgbClr val="FFFFFF"/>
                </a:solidFill>
                <a:latin typeface="Encode Sans Bold"/>
                <a:ea typeface="Encode Sans Bold"/>
                <a:cs typeface="Encode Sans Bold"/>
                <a:sym typeface="Encode Sans Bold"/>
              </a:rPr>
              <a:t>Donnie Persaud</a:t>
            </a:r>
          </a:p>
          <a:p>
            <a:pPr algn="r">
              <a:lnSpc>
                <a:spcPts val="2779"/>
              </a:lnSpc>
            </a:pPr>
            <a:r>
              <a:rPr lang="en-US" sz="1985" spc="1">
                <a:solidFill>
                  <a:srgbClr val="FFFFFF"/>
                </a:solidFill>
                <a:latin typeface="Encode Sans"/>
                <a:ea typeface="Encode Sans"/>
                <a:cs typeface="Encode Sans"/>
                <a:sym typeface="Encode Sans"/>
              </a:rPr>
              <a:t>Lead Pastor, Empowered Life Church</a:t>
            </a:r>
          </a:p>
        </p:txBody>
      </p:sp>
      <p:sp>
        <p:nvSpPr>
          <p:cNvPr name="TextBox 9" id="9"/>
          <p:cNvSpPr txBox="true"/>
          <p:nvPr/>
        </p:nvSpPr>
        <p:spPr>
          <a:xfrm rot="0">
            <a:off x="148435" y="2234000"/>
            <a:ext cx="23471199" cy="9563099"/>
          </a:xfrm>
          <a:prstGeom prst="rect">
            <a:avLst/>
          </a:prstGeom>
        </p:spPr>
        <p:txBody>
          <a:bodyPr anchor="t" rtlCol="false" tIns="0" lIns="0" bIns="0" rIns="0">
            <a:spAutoFit/>
          </a:bodyPr>
          <a:lstStyle/>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Gracious Father, we come before you lifting up leaders in business and the marketplace</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In the midst of an uncertain economic landscape and the potential for recession, give them the right strategies to adapt, thrive, and navigate disruptive trade policies</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Those that are on the verge of giving up, reignite their faith to embrace that all things are possible to them that believe</a:t>
            </a:r>
          </a:p>
          <a:p>
            <a:pPr algn="l" marL="1295406" indent="-647703" lvl="1">
              <a:lnSpc>
                <a:spcPts val="8400"/>
              </a:lnSpc>
              <a:buFont typeface="Arial"/>
              <a:buChar char="•"/>
            </a:pPr>
            <a:r>
              <a:rPr lang="en-US" sz="6000" spc="6">
                <a:solidFill>
                  <a:srgbClr val="FFFFFF"/>
                </a:solidFill>
                <a:latin typeface="Encode Sans SemiCondensed Light"/>
                <a:ea typeface="Encode Sans SemiCondensed Light"/>
                <a:cs typeface="Encode Sans SemiCondensed Light"/>
                <a:sym typeface="Encode Sans SemiCondensed Light"/>
              </a:rPr>
              <a:t>Strengthen their resolve and continue to bless and expand their endeavours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DAGmpvz3rnc</dc:identifier>
  <dcterms:modified xsi:type="dcterms:W3CDTF">2011-08-01T06:04:30Z</dcterms:modified>
  <cp:revision>1</cp:revision>
  <dc:title>2025 TPB Prayer Slides</dc:title>
</cp:coreProperties>
</file>